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2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4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95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3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6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4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60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6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9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65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01A9D-F57C-4547-8FD3-A3844D0961BA}" type="datetimeFigureOut"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3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Definition and Traversals</a:t>
            </a:r>
          </a:p>
        </p:txBody>
      </p:sp>
    </p:spTree>
    <p:extLst>
      <p:ext uri="{BB962C8B-B14F-4D97-AF65-F5344CB8AC3E}">
        <p14:creationId xmlns:p14="http://schemas.microsoft.com/office/powerpoint/2010/main" val="3327612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Connected Graphs</a:t>
            </a:r>
          </a:p>
        </p:txBody>
      </p:sp>
      <p:grpSp>
        <p:nvGrpSpPr>
          <p:cNvPr id="23554" name="Group 25"/>
          <p:cNvGrpSpPr>
            <a:grpSpLocks/>
          </p:cNvGrpSpPr>
          <p:nvPr/>
        </p:nvGrpSpPr>
        <p:grpSpPr bwMode="auto">
          <a:xfrm>
            <a:off x="1042988" y="1951038"/>
            <a:ext cx="5180012" cy="3406775"/>
            <a:chOff x="335996" y="1955800"/>
            <a:chExt cx="7628492" cy="4759325"/>
          </a:xfrm>
        </p:grpSpPr>
        <p:pic>
          <p:nvPicPr>
            <p:cNvPr id="23563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288" y="1965325"/>
              <a:ext cx="1143000" cy="147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4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3850" y="4110038"/>
              <a:ext cx="1074738" cy="147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5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838" y="5362575"/>
              <a:ext cx="1354137" cy="1352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6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913" y="3898900"/>
              <a:ext cx="1171575" cy="1463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7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838" y="3898900"/>
              <a:ext cx="1230312" cy="1004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rot="16200000" flipH="1">
              <a:off x="3586507" y="3324306"/>
              <a:ext cx="463514" cy="684999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5359787" y="3465748"/>
              <a:ext cx="463514" cy="402115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669197" y="4399778"/>
              <a:ext cx="1491566" cy="445770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6200000" flipV="1">
              <a:off x="4576477" y="5102356"/>
              <a:ext cx="459078" cy="60785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0800000">
              <a:off x="5390486" y="4399778"/>
              <a:ext cx="1402726" cy="230648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573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838" y="3594100"/>
              <a:ext cx="1230312" cy="157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74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850" y="1955800"/>
              <a:ext cx="1219200" cy="147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75" name="Picture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996" y="2428875"/>
              <a:ext cx="1257854" cy="147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7" name="Straight Connector 26"/>
            <p:cNvCxnSpPr/>
            <p:nvPr/>
          </p:nvCxnSpPr>
          <p:spPr>
            <a:xfrm rot="10800000">
              <a:off x="964884" y="3898563"/>
              <a:ext cx="628890" cy="946985"/>
            </a:xfrm>
            <a:prstGeom prst="line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955030" y="2692098"/>
              <a:ext cx="1267129" cy="8871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55" name="TextBox 29"/>
          <p:cNvSpPr txBox="1">
            <a:spLocks noChangeArrowheads="1"/>
          </p:cNvSpPr>
          <p:nvPr/>
        </p:nvSpPr>
        <p:spPr bwMode="auto">
          <a:xfrm>
            <a:off x="2184400" y="6013450"/>
            <a:ext cx="4583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Every pair of vertices has a path between them</a:t>
            </a:r>
          </a:p>
        </p:txBody>
      </p: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6977063" y="1951038"/>
            <a:ext cx="806450" cy="2781300"/>
            <a:chOff x="6977395" y="1950586"/>
            <a:chExt cx="806807" cy="2781782"/>
          </a:xfrm>
        </p:grpSpPr>
        <p:pic>
          <p:nvPicPr>
            <p:cNvPr id="23560" name="Picture 3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6693" y="1950586"/>
              <a:ext cx="757509" cy="976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1" name="Picture 3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7395" y="3764199"/>
              <a:ext cx="806807" cy="968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2" name="Straight Connector 41"/>
            <p:cNvCxnSpPr/>
            <p:nvPr/>
          </p:nvCxnSpPr>
          <p:spPr>
            <a:xfrm rot="5400000">
              <a:off x="6975125" y="3332741"/>
              <a:ext cx="836758" cy="25411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1393825" y="3019425"/>
            <a:ext cx="6861175" cy="358775"/>
            <a:chOff x="1394139" y="3020170"/>
            <a:chExt cx="6860804" cy="358656"/>
          </a:xfrm>
        </p:grpSpPr>
        <p:sp>
          <p:nvSpPr>
            <p:cNvPr id="44" name="Rectangle 43"/>
            <p:cNvSpPr/>
            <p:nvPr/>
          </p:nvSpPr>
          <p:spPr>
            <a:xfrm rot="1663016">
              <a:off x="1394139" y="3020170"/>
              <a:ext cx="6708412" cy="20630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rot="9178302">
              <a:off x="1546531" y="3172519"/>
              <a:ext cx="6708412" cy="20630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500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Cycles</a:t>
            </a:r>
          </a:p>
        </p:txBody>
      </p:sp>
      <p:grpSp>
        <p:nvGrpSpPr>
          <p:cNvPr id="24578" name="Group 25"/>
          <p:cNvGrpSpPr>
            <a:grpSpLocks/>
          </p:cNvGrpSpPr>
          <p:nvPr/>
        </p:nvGrpSpPr>
        <p:grpSpPr bwMode="auto">
          <a:xfrm>
            <a:off x="1838325" y="1417638"/>
            <a:ext cx="5180013" cy="3406775"/>
            <a:chOff x="335996" y="1955800"/>
            <a:chExt cx="7628492" cy="4759325"/>
          </a:xfrm>
        </p:grpSpPr>
        <p:pic>
          <p:nvPicPr>
            <p:cNvPr id="24588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288" y="1965325"/>
              <a:ext cx="1143000" cy="147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9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3850" y="4110038"/>
              <a:ext cx="1074738" cy="147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0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838" y="5362575"/>
              <a:ext cx="1354137" cy="1352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1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913" y="3898900"/>
              <a:ext cx="1171575" cy="1463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2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838" y="3898900"/>
              <a:ext cx="1230312" cy="1004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rot="16200000" flipH="1">
              <a:off x="3586507" y="3324307"/>
              <a:ext cx="463514" cy="684997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5359786" y="3465748"/>
              <a:ext cx="463514" cy="402115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669197" y="4399778"/>
              <a:ext cx="1491565" cy="445770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6200000" flipV="1">
              <a:off x="4576478" y="5102356"/>
              <a:ext cx="459078" cy="60785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0800000">
              <a:off x="5390485" y="4399778"/>
              <a:ext cx="1402726" cy="230648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598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838" y="3594100"/>
              <a:ext cx="1230312" cy="157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9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850" y="1955800"/>
              <a:ext cx="1219200" cy="147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0" name="Picture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996" y="2428875"/>
              <a:ext cx="1257854" cy="147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7" name="Straight Connector 26"/>
            <p:cNvCxnSpPr/>
            <p:nvPr/>
          </p:nvCxnSpPr>
          <p:spPr>
            <a:xfrm rot="10800000">
              <a:off x="964886" y="3898563"/>
              <a:ext cx="628888" cy="946985"/>
            </a:xfrm>
            <a:prstGeom prst="line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955029" y="2692098"/>
              <a:ext cx="1267129" cy="8871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79" name="TextBox 27"/>
          <p:cNvSpPr txBox="1">
            <a:spLocks noChangeArrowheads="1"/>
          </p:cNvSpPr>
          <p:nvPr/>
        </p:nvSpPr>
        <p:spPr bwMode="auto">
          <a:xfrm>
            <a:off x="1522413" y="5026025"/>
            <a:ext cx="6099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Sequence of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k</a:t>
            </a:r>
            <a:r>
              <a:rPr lang="en-US" sz="1800">
                <a:latin typeface="Calibri" charset="0"/>
              </a:rPr>
              <a:t> vertices connected by edges, first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k-1</a:t>
            </a:r>
            <a:r>
              <a:rPr lang="en-US" sz="1800">
                <a:latin typeface="Calibri" charset="0"/>
              </a:rPr>
              <a:t> are distinct</a:t>
            </a:r>
          </a:p>
        </p:txBody>
      </p: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1857375" y="5537200"/>
            <a:ext cx="5995988" cy="1009650"/>
            <a:chOff x="1857929" y="5536777"/>
            <a:chExt cx="5995298" cy="1010457"/>
          </a:xfrm>
        </p:grpSpPr>
        <p:pic>
          <p:nvPicPr>
            <p:cNvPr id="24581" name="Picture 3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7929" y="5536777"/>
              <a:ext cx="835138" cy="100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2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3166" y="5538109"/>
              <a:ext cx="783597" cy="1007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3" name="Picture 4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7450" y="5538108"/>
              <a:ext cx="788928" cy="1007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4" name="Picture 4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089" y="5538109"/>
              <a:ext cx="835138" cy="100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5" name="TextBox 46"/>
            <p:cNvSpPr txBox="1">
              <a:spLocks noChangeArrowheads="1"/>
            </p:cNvSpPr>
            <p:nvPr/>
          </p:nvSpPr>
          <p:spPr bwMode="auto">
            <a:xfrm>
              <a:off x="2963421" y="6145791"/>
              <a:ext cx="24866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b="1">
                  <a:latin typeface="Calibri" charset="0"/>
                </a:rPr>
                <a:t>,</a:t>
              </a:r>
            </a:p>
          </p:txBody>
        </p:sp>
        <p:sp>
          <p:nvSpPr>
            <p:cNvPr id="24586" name="TextBox 47"/>
            <p:cNvSpPr txBox="1">
              <a:spLocks noChangeArrowheads="1"/>
            </p:cNvSpPr>
            <p:nvPr/>
          </p:nvSpPr>
          <p:spPr bwMode="auto">
            <a:xfrm>
              <a:off x="4728552" y="6145791"/>
              <a:ext cx="24866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b="1">
                  <a:latin typeface="Calibri" charset="0"/>
                </a:rPr>
                <a:t>,</a:t>
              </a:r>
            </a:p>
          </p:txBody>
        </p:sp>
        <p:sp>
          <p:nvSpPr>
            <p:cNvPr id="24587" name="TextBox 48"/>
            <p:cNvSpPr txBox="1">
              <a:spLocks noChangeArrowheads="1"/>
            </p:cNvSpPr>
            <p:nvPr/>
          </p:nvSpPr>
          <p:spPr bwMode="auto">
            <a:xfrm>
              <a:off x="6471028" y="6147124"/>
              <a:ext cx="24866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b="1">
                  <a:latin typeface="Calibri" charset="0"/>
                </a:rPr>
                <a:t>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6082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Tree</a:t>
            </a:r>
          </a:p>
        </p:txBody>
      </p:sp>
      <p:sp>
        <p:nvSpPr>
          <p:cNvPr id="25602" name="TextBox 2"/>
          <p:cNvSpPr txBox="1">
            <a:spLocks noChangeArrowheads="1"/>
          </p:cNvSpPr>
          <p:nvPr/>
        </p:nvSpPr>
        <p:spPr bwMode="auto">
          <a:xfrm>
            <a:off x="2592388" y="1639888"/>
            <a:ext cx="4225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Connected undirected graph with no cycles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863" y="2239963"/>
            <a:ext cx="774700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3" y="3775075"/>
            <a:ext cx="73025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38" y="4672013"/>
            <a:ext cx="919162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663" y="3624263"/>
            <a:ext cx="795337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38" y="3624263"/>
            <a:ext cx="83502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 rot="16200000" flipH="1">
            <a:off x="3242469" y="3226594"/>
            <a:ext cx="331788" cy="46355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</p:cNvCxnSpPr>
          <p:nvPr/>
        </p:nvCxnSpPr>
        <p:spPr>
          <a:xfrm rot="5400000">
            <a:off x="4445794" y="3321844"/>
            <a:ext cx="331788" cy="27305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3"/>
            <a:endCxn id="9" idx="1"/>
          </p:cNvCxnSpPr>
          <p:nvPr/>
        </p:nvCxnSpPr>
        <p:spPr>
          <a:xfrm flipV="1">
            <a:off x="2627313" y="3983038"/>
            <a:ext cx="1012825" cy="31750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0"/>
            <a:endCxn id="9" idx="2"/>
          </p:cNvCxnSpPr>
          <p:nvPr/>
        </p:nvCxnSpPr>
        <p:spPr>
          <a:xfrm rot="16200000" flipV="1">
            <a:off x="3913981" y="4487069"/>
            <a:ext cx="328613" cy="41275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1"/>
            <a:endCxn id="9" idx="3"/>
          </p:cNvCxnSpPr>
          <p:nvPr/>
        </p:nvCxnSpPr>
        <p:spPr>
          <a:xfrm rot="10800000">
            <a:off x="4475163" y="3983038"/>
            <a:ext cx="952500" cy="16510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38" y="3405188"/>
            <a:ext cx="835025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50" y="2233613"/>
            <a:ext cx="828675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571750"/>
            <a:ext cx="854075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>
            <a:stCxn id="6" idx="1"/>
            <a:endCxn id="17" idx="2"/>
          </p:cNvCxnSpPr>
          <p:nvPr/>
        </p:nvCxnSpPr>
        <p:spPr>
          <a:xfrm rot="10800000">
            <a:off x="1470025" y="3624263"/>
            <a:ext cx="427038" cy="676275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6" idx="3"/>
            <a:endCxn id="5" idx="1"/>
          </p:cNvCxnSpPr>
          <p:nvPr/>
        </p:nvCxnSpPr>
        <p:spPr>
          <a:xfrm>
            <a:off x="3502025" y="2760663"/>
            <a:ext cx="858838" cy="4762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6977063" y="2233613"/>
            <a:ext cx="806450" cy="2781300"/>
            <a:chOff x="6977395" y="1950586"/>
            <a:chExt cx="806807" cy="2781782"/>
          </a:xfrm>
        </p:grpSpPr>
        <p:pic>
          <p:nvPicPr>
            <p:cNvPr id="25619" name="Picture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6693" y="1950586"/>
              <a:ext cx="757509" cy="976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20" name="Picture 2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7395" y="3764199"/>
              <a:ext cx="806807" cy="968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4" name="Straight Connector 23"/>
            <p:cNvCxnSpPr/>
            <p:nvPr/>
          </p:nvCxnSpPr>
          <p:spPr>
            <a:xfrm rot="5400000">
              <a:off x="6975125" y="3332741"/>
              <a:ext cx="836758" cy="25411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774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Rooted 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79525"/>
            <a:ext cx="7620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2000" y="1258888"/>
            <a:ext cx="7620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5318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 rooted tree</a:t>
            </a:r>
          </a:p>
        </p:txBody>
      </p:sp>
      <p:pic>
        <p:nvPicPr>
          <p:cNvPr id="2765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888" y="2238375"/>
            <a:ext cx="585787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3406775"/>
            <a:ext cx="550862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963" y="4089400"/>
            <a:ext cx="693737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0" y="3292475"/>
            <a:ext cx="60007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963" y="3292475"/>
            <a:ext cx="630237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rot="16200000" flipH="1">
            <a:off x="2700338" y="2990850"/>
            <a:ext cx="252412" cy="350838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3609182" y="3063081"/>
            <a:ext cx="252412" cy="206375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238375" y="3565525"/>
            <a:ext cx="763588" cy="242888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V="1">
            <a:off x="3207544" y="3948907"/>
            <a:ext cx="249237" cy="3175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0800000">
            <a:off x="3632200" y="3565525"/>
            <a:ext cx="717550" cy="125413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660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963" y="3125788"/>
            <a:ext cx="630237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1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2233613"/>
            <a:ext cx="623888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2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490788"/>
            <a:ext cx="644525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Connector 15"/>
          <p:cNvCxnSpPr/>
          <p:nvPr/>
        </p:nvCxnSpPr>
        <p:spPr>
          <a:xfrm rot="10800000">
            <a:off x="1365250" y="3292475"/>
            <a:ext cx="322263" cy="515938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042988" y="5526088"/>
            <a:ext cx="2289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Pick any vertex as root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575" y="1439863"/>
            <a:ext cx="60007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042988" y="6296025"/>
            <a:ext cx="4283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Let the rest of the tree hang under </a:t>
            </a:r>
            <a:r>
              <a:rPr lang="ja-JP" altLang="en-US" sz="1800">
                <a:latin typeface="Calibri" charset="0"/>
              </a:rPr>
              <a:t>“</a:t>
            </a:r>
            <a:r>
              <a:rPr lang="en-US" altLang="ja-JP" sz="1800">
                <a:latin typeface="Calibri" charset="0"/>
              </a:rPr>
              <a:t>gravity</a:t>
            </a:r>
            <a:r>
              <a:rPr lang="ja-JP" altLang="en-US" sz="1800">
                <a:latin typeface="Calibri" charset="0"/>
              </a:rPr>
              <a:t>”</a:t>
            </a:r>
            <a:endParaRPr lang="en-US" sz="1800">
              <a:latin typeface="Calibri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575" y="2659063"/>
            <a:ext cx="630238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063" y="4208463"/>
            <a:ext cx="623887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613" y="4210050"/>
            <a:ext cx="584200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038" y="4210050"/>
            <a:ext cx="550862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725" y="4208463"/>
            <a:ext cx="69215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038" y="5526088"/>
            <a:ext cx="64452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Connector 28"/>
          <p:cNvCxnSpPr>
            <a:stCxn id="20" idx="2"/>
            <a:endCxn id="22" idx="0"/>
          </p:cNvCxnSpPr>
          <p:nvPr/>
        </p:nvCxnSpPr>
        <p:spPr>
          <a:xfrm rot="16200000" flipH="1">
            <a:off x="6857207" y="2440781"/>
            <a:ext cx="420688" cy="15875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3" idx="0"/>
          </p:cNvCxnSpPr>
          <p:nvPr/>
        </p:nvCxnSpPr>
        <p:spPr>
          <a:xfrm rot="5400000">
            <a:off x="6010276" y="3143250"/>
            <a:ext cx="692150" cy="1438275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2" idx="2"/>
            <a:endCxn id="24" idx="0"/>
          </p:cNvCxnSpPr>
          <p:nvPr/>
        </p:nvCxnSpPr>
        <p:spPr>
          <a:xfrm rot="5400000">
            <a:off x="6549232" y="3683794"/>
            <a:ext cx="693737" cy="358775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2" idx="2"/>
            <a:endCxn id="25" idx="0"/>
          </p:cNvCxnSpPr>
          <p:nvPr/>
        </p:nvCxnSpPr>
        <p:spPr>
          <a:xfrm rot="16200000" flipH="1">
            <a:off x="7097713" y="3494088"/>
            <a:ext cx="693737" cy="738187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2" idx="2"/>
            <a:endCxn id="26" idx="0"/>
          </p:cNvCxnSpPr>
          <p:nvPr/>
        </p:nvCxnSpPr>
        <p:spPr>
          <a:xfrm rot="16200000" flipH="1">
            <a:off x="7535069" y="3056732"/>
            <a:ext cx="692150" cy="1611312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5" idx="2"/>
            <a:endCxn id="27" idx="0"/>
          </p:cNvCxnSpPr>
          <p:nvPr/>
        </p:nvCxnSpPr>
        <p:spPr>
          <a:xfrm rot="16200000" flipH="1">
            <a:off x="7580313" y="5245100"/>
            <a:ext cx="514350" cy="47625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loud Callout 39"/>
          <p:cNvSpPr/>
          <p:nvPr/>
        </p:nvSpPr>
        <p:spPr>
          <a:xfrm>
            <a:off x="5326063" y="1790700"/>
            <a:ext cx="3563937" cy="3154363"/>
          </a:xfrm>
          <a:prstGeom prst="cloudCallout">
            <a:avLst>
              <a:gd name="adj1" fmla="val 788"/>
              <a:gd name="adj2" fmla="val 36690"/>
            </a:avLst>
          </a:prstGeom>
          <a:solidFill>
            <a:srgbClr val="F79646">
              <a:alpha val="9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How many rooted trees can an </a:t>
            </a:r>
            <a:r>
              <a:rPr lang="en-US" sz="2800" dirty="0" err="1">
                <a:solidFill>
                  <a:srgbClr val="660066"/>
                </a:solidFill>
              </a:rPr>
              <a:t>n</a:t>
            </a:r>
            <a:r>
              <a:rPr lang="en-US" sz="2800" dirty="0"/>
              <a:t> vertex tree have?</a:t>
            </a:r>
          </a:p>
        </p:txBody>
      </p:sp>
      <p:sp>
        <p:nvSpPr>
          <p:cNvPr id="41" name="Rounded Rectangular Callout 40"/>
          <p:cNvSpPr/>
          <p:nvPr/>
        </p:nvSpPr>
        <p:spPr>
          <a:xfrm>
            <a:off x="5637213" y="5526088"/>
            <a:ext cx="1438275" cy="769937"/>
          </a:xfrm>
          <a:prstGeom prst="wedgeRoundRectCallout">
            <a:avLst>
              <a:gd name="adj1" fmla="val 81872"/>
              <a:gd name="adj2" fmla="val 897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SG’s</a:t>
            </a:r>
            <a:r>
              <a:rPr lang="en-US" dirty="0"/>
              <a:t> parent=AC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8340725" y="5351463"/>
            <a:ext cx="692150" cy="1108075"/>
          </a:xfrm>
          <a:prstGeom prst="wedgeRoundRectCallout">
            <a:avLst>
              <a:gd name="adj1" fmla="val -111633"/>
              <a:gd name="adj2" fmla="val -8357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AC’s</a:t>
            </a:r>
            <a:r>
              <a:rPr lang="en-US" dirty="0"/>
              <a:t> child=SG</a:t>
            </a:r>
          </a:p>
        </p:txBody>
      </p:sp>
    </p:spTree>
    <p:extLst>
      <p:ext uri="{BB962C8B-B14F-4D97-AF65-F5344CB8AC3E}">
        <p14:creationId xmlns:p14="http://schemas.microsoft.com/office/powerpoint/2010/main" val="389359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40" grpId="0" animBg="1"/>
      <p:bldP spid="41" grpId="0" animBg="1"/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Prove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vertex tree has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n-1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edges</a:t>
            </a:r>
          </a:p>
        </p:txBody>
      </p:sp>
    </p:spTree>
    <p:extLst>
      <p:ext uri="{BB962C8B-B14F-4D97-AF65-F5344CB8AC3E}">
        <p14:creationId xmlns:p14="http://schemas.microsoft.com/office/powerpoint/2010/main" val="2130227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Prove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vertex tree has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n-1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edges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4925"/>
            <a:ext cx="8229600" cy="4525963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Pick an arbitrary node to be the root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Imagine every edge is directed towards the root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Every non-root node has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outgoing edge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There are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n-1 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non-root nodes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There are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n-1 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edges</a:t>
            </a:r>
          </a:p>
        </p:txBody>
      </p:sp>
      <p:sp>
        <p:nvSpPr>
          <p:cNvPr id="4" name="Oval 3"/>
          <p:cNvSpPr/>
          <p:nvPr/>
        </p:nvSpPr>
        <p:spPr>
          <a:xfrm>
            <a:off x="6702425" y="362426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6102350" y="4225925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/>
          <p:cNvSpPr/>
          <p:nvPr/>
        </p:nvSpPr>
        <p:spPr>
          <a:xfrm>
            <a:off x="7429500" y="4225925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7" name="Straight Connector 6"/>
          <p:cNvCxnSpPr>
            <a:stCxn id="4" idx="3"/>
            <a:endCxn id="5" idx="7"/>
          </p:cNvCxnSpPr>
          <p:nvPr/>
        </p:nvCxnSpPr>
        <p:spPr>
          <a:xfrm rot="5400000">
            <a:off x="6440488" y="3962400"/>
            <a:ext cx="325437" cy="315913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 rot="16200000" flipH="1">
            <a:off x="7104856" y="3898107"/>
            <a:ext cx="325437" cy="44450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106988" y="5461000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/>
          <p:cNvSpPr/>
          <p:nvPr/>
        </p:nvSpPr>
        <p:spPr>
          <a:xfrm>
            <a:off x="6243638" y="5440363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7229475" y="541655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2" name="Oval 11"/>
          <p:cNvSpPr/>
          <p:nvPr/>
        </p:nvSpPr>
        <p:spPr>
          <a:xfrm>
            <a:off x="8026400" y="541655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3" name="Straight Connector 12"/>
          <p:cNvCxnSpPr>
            <a:stCxn id="5" idx="3"/>
            <a:endCxn id="9" idx="7"/>
          </p:cNvCxnSpPr>
          <p:nvPr/>
        </p:nvCxnSpPr>
        <p:spPr>
          <a:xfrm rot="5400000">
            <a:off x="5326063" y="4683125"/>
            <a:ext cx="958850" cy="71120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4"/>
            <a:endCxn id="11" idx="0"/>
          </p:cNvCxnSpPr>
          <p:nvPr/>
        </p:nvCxnSpPr>
        <p:spPr>
          <a:xfrm rot="5400000">
            <a:off x="7130257" y="4915693"/>
            <a:ext cx="800100" cy="201613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4"/>
            <a:endCxn id="12" idx="0"/>
          </p:cNvCxnSpPr>
          <p:nvPr/>
        </p:nvCxnSpPr>
        <p:spPr>
          <a:xfrm rot="16200000" flipH="1">
            <a:off x="7528719" y="4718844"/>
            <a:ext cx="800100" cy="595312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4"/>
            <a:endCxn id="10" idx="0"/>
          </p:cNvCxnSpPr>
          <p:nvPr/>
        </p:nvCxnSpPr>
        <p:spPr>
          <a:xfrm rot="16200000" flipH="1">
            <a:off x="5961856" y="4956969"/>
            <a:ext cx="823913" cy="142875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243638" y="6372225"/>
            <a:ext cx="401637" cy="392113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>
            <a:stCxn id="10" idx="4"/>
            <a:endCxn id="17" idx="0"/>
          </p:cNvCxnSpPr>
          <p:nvPr/>
        </p:nvCxnSpPr>
        <p:spPr>
          <a:xfrm rot="5400000">
            <a:off x="6172994" y="6101557"/>
            <a:ext cx="542925" cy="1587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31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Directed graphs</a:t>
            </a:r>
          </a:p>
        </p:txBody>
      </p:sp>
      <p:sp>
        <p:nvSpPr>
          <p:cNvPr id="30722" name="TextBox 2"/>
          <p:cNvSpPr txBox="1">
            <a:spLocks noChangeArrowheads="1"/>
          </p:cNvSpPr>
          <p:nvPr/>
        </p:nvSpPr>
        <p:spPr bwMode="auto">
          <a:xfrm>
            <a:off x="955675" y="1790700"/>
            <a:ext cx="4194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Model asymmetric relationships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955675" y="2562225"/>
            <a:ext cx="2544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Precedence relationships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3676650"/>
            <a:ext cx="96837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75" y="2370138"/>
            <a:ext cx="1701800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1790700"/>
            <a:ext cx="1203325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00" y="3871913"/>
            <a:ext cx="13652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0" y="3429000"/>
            <a:ext cx="10541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5646738"/>
            <a:ext cx="16129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814388" y="6057900"/>
            <a:ext cx="4605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u</a:t>
            </a:r>
            <a:r>
              <a:rPr lang="en-US" sz="1800">
                <a:latin typeface="Calibri" charset="0"/>
              </a:rPr>
              <a:t> needs to be done before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en-US" sz="1800">
                <a:latin typeface="Calibri" charset="0"/>
              </a:rPr>
              <a:t> means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(u,w)</a:t>
            </a:r>
            <a:r>
              <a:rPr lang="en-US" sz="1800">
                <a:latin typeface="Calibri" charset="0"/>
              </a:rPr>
              <a:t> edge</a:t>
            </a:r>
          </a:p>
        </p:txBody>
      </p:sp>
      <p:cxnSp>
        <p:nvCxnSpPr>
          <p:cNvPr id="13" name="Straight Arrow Connector 12"/>
          <p:cNvCxnSpPr>
            <a:stCxn id="6" idx="3"/>
            <a:endCxn id="7" idx="1"/>
          </p:cNvCxnSpPr>
          <p:nvPr/>
        </p:nvCxnSpPr>
        <p:spPr>
          <a:xfrm flipV="1">
            <a:off x="5591175" y="2476500"/>
            <a:ext cx="447675" cy="454025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8" idx="0"/>
          </p:cNvCxnSpPr>
          <p:nvPr/>
        </p:nvCxnSpPr>
        <p:spPr>
          <a:xfrm rot="5400000">
            <a:off x="4414043" y="3545682"/>
            <a:ext cx="379413" cy="27305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5" idx="1"/>
          </p:cNvCxnSpPr>
          <p:nvPr/>
        </p:nvCxnSpPr>
        <p:spPr>
          <a:xfrm>
            <a:off x="5149850" y="4325938"/>
            <a:ext cx="889000" cy="77787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>
          <a:xfrm rot="5400000">
            <a:off x="5541169" y="2772569"/>
            <a:ext cx="708025" cy="1490663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3"/>
            <a:endCxn id="9" idx="0"/>
          </p:cNvCxnSpPr>
          <p:nvPr/>
        </p:nvCxnSpPr>
        <p:spPr>
          <a:xfrm>
            <a:off x="7242175" y="2476500"/>
            <a:ext cx="917575" cy="95250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1"/>
          </p:cNvCxnSpPr>
          <p:nvPr/>
        </p:nvCxnSpPr>
        <p:spPr>
          <a:xfrm rot="10800000" flipV="1">
            <a:off x="7007225" y="4219575"/>
            <a:ext cx="625475" cy="18415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</p:cNvCxnSpPr>
          <p:nvPr/>
        </p:nvCxnSpPr>
        <p:spPr>
          <a:xfrm rot="5400000">
            <a:off x="6384926" y="3419475"/>
            <a:ext cx="512762" cy="1587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2"/>
            <a:endCxn id="10" idx="1"/>
          </p:cNvCxnSpPr>
          <p:nvPr/>
        </p:nvCxnSpPr>
        <p:spPr>
          <a:xfrm rot="16200000" flipH="1">
            <a:off x="4547394" y="4699794"/>
            <a:ext cx="1328737" cy="1489075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0"/>
          </p:cNvCxnSpPr>
          <p:nvPr/>
        </p:nvCxnSpPr>
        <p:spPr>
          <a:xfrm rot="16200000" flipV="1">
            <a:off x="6443663" y="5327650"/>
            <a:ext cx="515938" cy="122237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3"/>
            <a:endCxn id="9" idx="2"/>
          </p:cNvCxnSpPr>
          <p:nvPr/>
        </p:nvCxnSpPr>
        <p:spPr>
          <a:xfrm flipV="1">
            <a:off x="7569200" y="5010150"/>
            <a:ext cx="590550" cy="109855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208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Checking for a path by inspection</a:t>
            </a:r>
          </a:p>
        </p:txBody>
      </p:sp>
      <p:pic>
        <p:nvPicPr>
          <p:cNvPr id="1433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863" y="2239963"/>
            <a:ext cx="774700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3" y="3775075"/>
            <a:ext cx="73025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38" y="4672013"/>
            <a:ext cx="919162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663" y="3624263"/>
            <a:ext cx="795337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38" y="3624263"/>
            <a:ext cx="83502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 rot="16200000" flipH="1">
            <a:off x="3242469" y="3226594"/>
            <a:ext cx="331788" cy="46355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4445794" y="3321844"/>
            <a:ext cx="331788" cy="27305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627313" y="3983038"/>
            <a:ext cx="1012825" cy="31750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 flipV="1">
            <a:off x="3913981" y="4487069"/>
            <a:ext cx="328613" cy="41275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800000">
            <a:off x="4475163" y="3983038"/>
            <a:ext cx="952500" cy="16510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348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38" y="3405188"/>
            <a:ext cx="835025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9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50" y="2233613"/>
            <a:ext cx="828675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0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571750"/>
            <a:ext cx="854075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 rot="10800000">
            <a:off x="1470025" y="3624263"/>
            <a:ext cx="427038" cy="676275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502025" y="2760663"/>
            <a:ext cx="858838" cy="4762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353" name="Group 20"/>
          <p:cNvGrpSpPr>
            <a:grpSpLocks/>
          </p:cNvGrpSpPr>
          <p:nvPr/>
        </p:nvGrpSpPr>
        <p:grpSpPr bwMode="auto">
          <a:xfrm>
            <a:off x="6977063" y="2233613"/>
            <a:ext cx="806450" cy="2781300"/>
            <a:chOff x="6977395" y="1950586"/>
            <a:chExt cx="806807" cy="2781782"/>
          </a:xfrm>
        </p:grpSpPr>
        <p:pic>
          <p:nvPicPr>
            <p:cNvPr id="14354" name="Picture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6693" y="1950586"/>
              <a:ext cx="757509" cy="976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5" name="Picture 2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7395" y="3764199"/>
              <a:ext cx="806807" cy="968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4" name="Straight Connector 23"/>
            <p:cNvCxnSpPr/>
            <p:nvPr/>
          </p:nvCxnSpPr>
          <p:spPr>
            <a:xfrm rot="5400000">
              <a:off x="6975125" y="3332741"/>
              <a:ext cx="836758" cy="25411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504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What about large graphs?</a:t>
            </a:r>
          </a:p>
        </p:txBody>
      </p:sp>
      <p:pic>
        <p:nvPicPr>
          <p:cNvPr id="1536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2033588"/>
            <a:ext cx="50800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009650" y="3778250"/>
            <a:ext cx="7137400" cy="2022475"/>
            <a:chOff x="1009517" y="3777735"/>
            <a:chExt cx="7138141" cy="2023742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303235" y="4516385"/>
              <a:ext cx="1344752" cy="444778"/>
            </a:xfrm>
            <a:prstGeom prst="straightConnector1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16200000" flipV="1">
              <a:off x="6376970" y="3848034"/>
              <a:ext cx="1693335" cy="1552736"/>
            </a:xfrm>
            <a:prstGeom prst="straightConnector1">
              <a:avLst/>
            </a:prstGeom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67" name="TextBox 7"/>
            <p:cNvSpPr txBox="1">
              <a:spLocks noChangeArrowheads="1"/>
            </p:cNvSpPr>
            <p:nvPr/>
          </p:nvSpPr>
          <p:spPr bwMode="auto">
            <a:xfrm>
              <a:off x="1009517" y="4787303"/>
              <a:ext cx="29501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200">
                  <a:solidFill>
                    <a:srgbClr val="3366FF"/>
                  </a:solidFill>
                  <a:latin typeface="Calibri" charset="0"/>
                </a:rPr>
                <a:t>s</a:t>
              </a:r>
            </a:p>
          </p:txBody>
        </p:sp>
        <p:sp>
          <p:nvSpPr>
            <p:cNvPr id="15368" name="TextBox 8"/>
            <p:cNvSpPr txBox="1">
              <a:spLocks noChangeArrowheads="1"/>
            </p:cNvSpPr>
            <p:nvPr/>
          </p:nvSpPr>
          <p:spPr bwMode="auto">
            <a:xfrm>
              <a:off x="7852648" y="5370590"/>
              <a:ext cx="29501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200">
                  <a:solidFill>
                    <a:srgbClr val="3366FF"/>
                  </a:solidFill>
                  <a:latin typeface="Calibri" charset="0"/>
                </a:rPr>
                <a:t>t</a:t>
              </a:r>
            </a:p>
          </p:txBody>
        </p: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190875" y="6273800"/>
            <a:ext cx="2330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Are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s</a:t>
            </a:r>
            <a:r>
              <a:rPr lang="en-US" sz="1800">
                <a:latin typeface="Calibri" charset="0"/>
              </a:rPr>
              <a:t> and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t</a:t>
            </a:r>
            <a:r>
              <a:rPr lang="en-US" sz="1800">
                <a:latin typeface="Calibri" charset="0"/>
              </a:rPr>
              <a:t> connected?</a:t>
            </a:r>
          </a:p>
        </p:txBody>
      </p:sp>
    </p:spTree>
    <p:extLst>
      <p:ext uri="{BB962C8B-B14F-4D97-AF65-F5344CB8AC3E}">
        <p14:creationId xmlns:p14="http://schemas.microsoft.com/office/powerpoint/2010/main" val="277626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Graphs</a:t>
            </a:r>
          </a:p>
        </p:txBody>
      </p:sp>
      <p:sp>
        <p:nvSpPr>
          <p:cNvPr id="3" name="Rectangle 2"/>
          <p:cNvSpPr/>
          <p:nvPr/>
        </p:nvSpPr>
        <p:spPr>
          <a:xfrm>
            <a:off x="2638425" y="1449388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Problem Statement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2638425" y="3854450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Algorithm</a:t>
            </a:r>
          </a:p>
        </p:txBody>
      </p:sp>
      <p:sp>
        <p:nvSpPr>
          <p:cNvPr id="9" name="Down Arrow 8"/>
          <p:cNvSpPr/>
          <p:nvPr/>
        </p:nvSpPr>
        <p:spPr>
          <a:xfrm>
            <a:off x="4016375" y="3387725"/>
            <a:ext cx="381000" cy="46672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38425" y="2681288"/>
            <a:ext cx="3168650" cy="7064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Problem Definition</a:t>
            </a:r>
          </a:p>
        </p:txBody>
      </p:sp>
      <p:sp>
        <p:nvSpPr>
          <p:cNvPr id="8" name="Down Arrow 7"/>
          <p:cNvSpPr/>
          <p:nvPr/>
        </p:nvSpPr>
        <p:spPr>
          <a:xfrm>
            <a:off x="4005263" y="2154238"/>
            <a:ext cx="379412" cy="527050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38425" y="4989513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Implementation</a:t>
            </a:r>
            <a:r>
              <a:rPr lang="ja-JP" alt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016375" y="4559300"/>
            <a:ext cx="381000" cy="430213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38425" y="6065838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Analysis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4016375" y="5694363"/>
            <a:ext cx="381000" cy="37147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>
            <a:off x="6350000" y="2154238"/>
            <a:ext cx="2179638" cy="2152650"/>
          </a:xfrm>
          <a:prstGeom prst="wedgeRoundRectCallout">
            <a:avLst>
              <a:gd name="adj1" fmla="val -130282"/>
              <a:gd name="adj2" fmla="val -38720"/>
              <a:gd name="adj3" fmla="val 16667"/>
            </a:avLst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 generic tool to abstract out problems</a:t>
            </a:r>
          </a:p>
        </p:txBody>
      </p:sp>
    </p:spTree>
    <p:extLst>
      <p:ext uri="{BB962C8B-B14F-4D97-AF65-F5344CB8AC3E}">
        <p14:creationId xmlns:p14="http://schemas.microsoft.com/office/powerpoint/2010/main" val="1570969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4C03E"/>
                                      </p:to>
                                    </p:animClr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Brute-force algorithm?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476375" y="1965325"/>
            <a:ext cx="58451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>
                <a:latin typeface="Calibri" charset="0"/>
              </a:rPr>
              <a:t>List all possible vertex sequences between </a:t>
            </a:r>
            <a:r>
              <a:rPr lang="en-US" sz="2200">
                <a:solidFill>
                  <a:srgbClr val="3366FF"/>
                </a:solidFill>
                <a:latin typeface="Calibri" charset="0"/>
              </a:rPr>
              <a:t>s</a:t>
            </a:r>
            <a:r>
              <a:rPr lang="en-US" sz="2200">
                <a:latin typeface="Calibri" charset="0"/>
              </a:rPr>
              <a:t> and </a:t>
            </a:r>
            <a:r>
              <a:rPr lang="en-US" sz="2200">
                <a:solidFill>
                  <a:srgbClr val="3366FF"/>
                </a:solidFill>
                <a:latin typeface="Calibri" charset="0"/>
              </a:rPr>
              <a:t>t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073275" y="3625850"/>
            <a:ext cx="44815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>
                <a:latin typeface="Calibri" charset="0"/>
              </a:rPr>
              <a:t>Check if any is a path between </a:t>
            </a:r>
            <a:r>
              <a:rPr lang="en-US" sz="2200">
                <a:solidFill>
                  <a:srgbClr val="3366FF"/>
                </a:solidFill>
                <a:latin typeface="Calibri" charset="0"/>
              </a:rPr>
              <a:t>s</a:t>
            </a:r>
            <a:r>
              <a:rPr lang="en-US" sz="2200">
                <a:latin typeface="Calibri" charset="0"/>
              </a:rPr>
              <a:t> and </a:t>
            </a:r>
            <a:r>
              <a:rPr lang="en-US" sz="2200">
                <a:solidFill>
                  <a:srgbClr val="3366FF"/>
                </a:solidFill>
                <a:latin typeface="Calibri" charset="0"/>
              </a:rPr>
              <a:t>t</a:t>
            </a:r>
          </a:p>
        </p:txBody>
      </p:sp>
      <p:sp>
        <p:nvSpPr>
          <p:cNvPr id="5" name="Cloud Callout 4"/>
          <p:cNvSpPr/>
          <p:nvPr/>
        </p:nvSpPr>
        <p:spPr>
          <a:xfrm>
            <a:off x="6554788" y="2757488"/>
            <a:ext cx="2132012" cy="1298575"/>
          </a:xfrm>
          <a:prstGeom prst="cloudCallout">
            <a:avLst>
              <a:gd name="adj1" fmla="val -81433"/>
              <a:gd name="adj2" fmla="val -7535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660066"/>
                </a:solidFill>
                <a:ea typeface="ＭＳ Ｐゴシック" pitchFamily="-111" charset="-128"/>
                <a:cs typeface="ＭＳ Ｐゴシック" pitchFamily="-111" charset="-128"/>
              </a:rPr>
              <a:t>O(</a:t>
            </a:r>
            <a:r>
              <a:rPr lang="en-US" dirty="0" err="1">
                <a:solidFill>
                  <a:srgbClr val="660066"/>
                </a:solidFill>
                <a:ea typeface="ＭＳ Ｐゴシック" pitchFamily="-111" charset="-128"/>
                <a:cs typeface="ＭＳ Ｐゴシック" pitchFamily="-111" charset="-128"/>
              </a:rPr>
              <a:t>n</a:t>
            </a:r>
            <a:r>
              <a:rPr lang="en-US" baseline="30000" dirty="0" err="1">
                <a:solidFill>
                  <a:srgbClr val="660066"/>
                </a:solidFill>
                <a:ea typeface="ＭＳ Ｐゴシック" pitchFamily="-111" charset="-128"/>
                <a:cs typeface="ＭＳ Ｐゴシック" pitchFamily="-111" charset="-128"/>
              </a:rPr>
              <a:t>n</a:t>
            </a:r>
            <a:r>
              <a:rPr lang="en-US" dirty="0">
                <a:solidFill>
                  <a:srgbClr val="660066"/>
                </a:solidFill>
                <a:ea typeface="ＭＳ Ｐゴシック" pitchFamily="-111" charset="-128"/>
                <a:cs typeface="ＭＳ Ｐゴシック" pitchFamily="-111" charset="-128"/>
              </a:rPr>
              <a:t>)</a:t>
            </a:r>
            <a:r>
              <a:rPr lang="en-US" dirty="0">
                <a:solidFill>
                  <a:srgbClr val="FFFFFF"/>
                </a:solidFill>
                <a:ea typeface="ＭＳ Ｐゴシック" pitchFamily="-111" charset="-128"/>
                <a:cs typeface="ＭＳ Ｐゴシック" pitchFamily="-111" charset="-128"/>
              </a:rPr>
              <a:t> such sequences</a:t>
            </a:r>
          </a:p>
        </p:txBody>
      </p:sp>
    </p:spTree>
    <p:extLst>
      <p:ext uri="{BB962C8B-B14F-4D97-AF65-F5344CB8AC3E}">
        <p14:creationId xmlns:p14="http://schemas.microsoft.com/office/powerpoint/2010/main" val="1871390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Algorithm motivation</a:t>
            </a:r>
          </a:p>
        </p:txBody>
      </p:sp>
      <p:pic>
        <p:nvPicPr>
          <p:cNvPr id="1741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584325"/>
            <a:ext cx="5080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 rot="10800000" flipV="1">
            <a:off x="4538663" y="3614738"/>
            <a:ext cx="379412" cy="32543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394594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Distance between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u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v</a:t>
            </a:r>
          </a:p>
        </p:txBody>
      </p:sp>
      <p:sp>
        <p:nvSpPr>
          <p:cNvPr id="18434" name="TextBox 2"/>
          <p:cNvSpPr txBox="1">
            <a:spLocks noChangeArrowheads="1"/>
          </p:cNvSpPr>
          <p:nvPr/>
        </p:nvSpPr>
        <p:spPr bwMode="auto">
          <a:xfrm>
            <a:off x="868363" y="1639888"/>
            <a:ext cx="76993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/>
              <a:t>Length of the shortest length path between </a:t>
            </a:r>
            <a:r>
              <a:rPr lang="en-US" sz="2600">
                <a:solidFill>
                  <a:srgbClr val="3366FF"/>
                </a:solidFill>
              </a:rPr>
              <a:t>u</a:t>
            </a:r>
            <a:r>
              <a:rPr lang="en-US" sz="2600"/>
              <a:t> and </a:t>
            </a:r>
            <a:r>
              <a:rPr lang="en-US" sz="2600">
                <a:solidFill>
                  <a:srgbClr val="3366FF"/>
                </a:solidFill>
              </a:rPr>
              <a:t>v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51038" y="2703513"/>
            <a:ext cx="5886450" cy="2663825"/>
            <a:chOff x="1042988" y="1951038"/>
            <a:chExt cx="6740525" cy="3406775"/>
          </a:xfrm>
        </p:grpSpPr>
        <p:grpSp>
          <p:nvGrpSpPr>
            <p:cNvPr id="18440" name="Group 25"/>
            <p:cNvGrpSpPr>
              <a:grpSpLocks/>
            </p:cNvGrpSpPr>
            <p:nvPr/>
          </p:nvGrpSpPr>
          <p:grpSpPr bwMode="auto">
            <a:xfrm>
              <a:off x="1042988" y="1951038"/>
              <a:ext cx="5180013" cy="3406774"/>
              <a:chOff x="335996" y="1955800"/>
              <a:chExt cx="7628492" cy="4759325"/>
            </a:xfrm>
          </p:grpSpPr>
          <p:pic>
            <p:nvPicPr>
              <p:cNvPr id="1844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1288" y="1965325"/>
                <a:ext cx="1143000" cy="147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4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3850" y="4110038"/>
                <a:ext cx="1074738" cy="147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4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838" y="5362575"/>
                <a:ext cx="1354137" cy="1352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4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2913" y="3898900"/>
                <a:ext cx="1171575" cy="146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49" name="Picture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838" y="3898900"/>
                <a:ext cx="1230312" cy="1004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5" name="Straight Connector 14"/>
              <p:cNvCxnSpPr/>
              <p:nvPr/>
            </p:nvCxnSpPr>
            <p:spPr>
              <a:xfrm rot="16200000" flipH="1">
                <a:off x="3587721" y="3324846"/>
                <a:ext cx="462318" cy="685333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5361289" y="3465393"/>
                <a:ext cx="462318" cy="404239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2670412" y="4400699"/>
                <a:ext cx="1491134" cy="445300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16200000" flipV="1">
                <a:off x="4576982" y="5103017"/>
                <a:ext cx="459482" cy="58896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10800000">
                <a:off x="5390328" y="4400699"/>
                <a:ext cx="1402791" cy="229740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455" name="Picture 2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838" y="3594100"/>
                <a:ext cx="1230312" cy="1571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56" name="Picture 20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6850" y="1955800"/>
                <a:ext cx="1219200" cy="147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57" name="Picture 2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996" y="2428875"/>
                <a:ext cx="1257854" cy="147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3" name="Straight Connector 22"/>
              <p:cNvCxnSpPr/>
              <p:nvPr/>
            </p:nvCxnSpPr>
            <p:spPr>
              <a:xfrm rot="10800000">
                <a:off x="965110" y="3898671"/>
                <a:ext cx="629115" cy="947327"/>
              </a:xfrm>
              <a:prstGeom prst="line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955412" y="2693240"/>
                <a:ext cx="1266259" cy="8508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41" name="Group 42"/>
            <p:cNvGrpSpPr>
              <a:grpSpLocks/>
            </p:cNvGrpSpPr>
            <p:nvPr/>
          </p:nvGrpSpPr>
          <p:grpSpPr bwMode="auto">
            <a:xfrm>
              <a:off x="6977063" y="1951039"/>
              <a:ext cx="806450" cy="2781301"/>
              <a:chOff x="6977395" y="1950586"/>
              <a:chExt cx="806807" cy="2781782"/>
            </a:xfrm>
          </p:grpSpPr>
          <p:pic>
            <p:nvPicPr>
              <p:cNvPr id="18442" name="Picture 3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6693" y="1950586"/>
                <a:ext cx="757509" cy="976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43" name="Picture 3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7395" y="3764199"/>
                <a:ext cx="806807" cy="968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9" name="Straight Connector 8"/>
              <p:cNvCxnSpPr/>
              <p:nvPr/>
            </p:nvCxnSpPr>
            <p:spPr>
              <a:xfrm rot="5400000">
                <a:off x="6974890" y="3332883"/>
                <a:ext cx="836612" cy="25461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435100" y="5902325"/>
            <a:ext cx="426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Distance between             and              ?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103938" y="5902325"/>
            <a:ext cx="3714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>
                <a:solidFill>
                  <a:srgbClr val="3366FF"/>
                </a:solidFill>
              </a:rPr>
              <a:t>3</a:t>
            </a:r>
          </a:p>
        </p:txBody>
      </p:sp>
      <p:pic>
        <p:nvPicPr>
          <p:cNvPr id="27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025" y="5643563"/>
            <a:ext cx="72231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5645150"/>
            <a:ext cx="74612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570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Breadth First Search (BFS)</a:t>
            </a:r>
          </a:p>
        </p:txBody>
      </p:sp>
      <p:sp>
        <p:nvSpPr>
          <p:cNvPr id="19458" name="TextBox 2"/>
          <p:cNvSpPr txBox="1">
            <a:spLocks noChangeArrowheads="1"/>
          </p:cNvSpPr>
          <p:nvPr/>
        </p:nvSpPr>
        <p:spPr bwMode="auto">
          <a:xfrm>
            <a:off x="2833688" y="1709738"/>
            <a:ext cx="2498725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300">
                <a:latin typeface="Calibri" charset="0"/>
              </a:rPr>
              <a:t>Is </a:t>
            </a:r>
            <a:r>
              <a:rPr lang="en-US" sz="2300">
                <a:solidFill>
                  <a:srgbClr val="3366FF"/>
                </a:solidFill>
                <a:latin typeface="Calibri" charset="0"/>
              </a:rPr>
              <a:t>s</a:t>
            </a:r>
            <a:r>
              <a:rPr lang="en-US" sz="2300">
                <a:latin typeface="Calibri" charset="0"/>
              </a:rPr>
              <a:t> connected to </a:t>
            </a:r>
            <a:r>
              <a:rPr lang="en-US" sz="2300">
                <a:solidFill>
                  <a:srgbClr val="3366FF"/>
                </a:solidFill>
                <a:latin typeface="Calibri" charset="0"/>
              </a:rPr>
              <a:t>t</a:t>
            </a:r>
            <a:r>
              <a:rPr lang="en-US" sz="2300">
                <a:latin typeface="Calibri" charset="0"/>
              </a:rPr>
              <a:t>?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150938" y="2735263"/>
            <a:ext cx="4487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>
                <a:latin typeface="Calibri" charset="0"/>
              </a:rPr>
              <a:t>Build layers of vertices connected to </a:t>
            </a:r>
            <a:r>
              <a:rPr lang="en-US" sz="2200">
                <a:solidFill>
                  <a:srgbClr val="3366FF"/>
                </a:solidFill>
                <a:latin typeface="Calibri" charset="0"/>
              </a:rPr>
              <a:t>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150938" y="3778250"/>
            <a:ext cx="800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3366FF"/>
                </a:solidFill>
                <a:latin typeface="Calibri" charset="0"/>
              </a:rPr>
              <a:t>0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= {s}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150938" y="4395788"/>
            <a:ext cx="37576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Assume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3366FF"/>
                </a:solidFill>
                <a:latin typeface="Calibri" charset="0"/>
              </a:rPr>
              <a:t>0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,..,L</a:t>
            </a:r>
            <a:r>
              <a:rPr lang="en-US" sz="1800" baseline="-25000">
                <a:solidFill>
                  <a:srgbClr val="3366FF"/>
                </a:solidFill>
                <a:latin typeface="Calibri" charset="0"/>
              </a:rPr>
              <a:t>j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 </a:t>
            </a:r>
            <a:r>
              <a:rPr lang="en-US" sz="1800">
                <a:latin typeface="Calibri" charset="0"/>
              </a:rPr>
              <a:t>have been constructed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452563" y="4906963"/>
            <a:ext cx="5532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3366FF"/>
                </a:solidFill>
                <a:latin typeface="Calibri" charset="0"/>
              </a:rPr>
              <a:t>j+1 </a:t>
            </a:r>
            <a:r>
              <a:rPr lang="en-US" sz="1800">
                <a:latin typeface="Calibri" charset="0"/>
              </a:rPr>
              <a:t>set of vertices not chosen yet but are connected to </a:t>
            </a:r>
            <a:r>
              <a:rPr lang="en-US" sz="1800">
                <a:solidFill>
                  <a:srgbClr val="0000FF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0000FF"/>
                </a:solidFill>
                <a:latin typeface="Calibri" charset="0"/>
              </a:rPr>
              <a:t>j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171575" y="5568950"/>
            <a:ext cx="2994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Stop when new layer is empty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6002338" y="2952750"/>
            <a:ext cx="2898775" cy="1812925"/>
          </a:xfrm>
          <a:prstGeom prst="cloudCallout">
            <a:avLst>
              <a:gd name="adj1" fmla="val -14840"/>
              <a:gd name="adj2" fmla="val 4334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660066"/>
                </a:solidFill>
                <a:latin typeface="Calibri" charset="0"/>
                <a:ea typeface="ＭＳ Ｐゴシック" charset="0"/>
                <a:cs typeface="ＭＳ Ｐゴシック" charset="0"/>
              </a:rPr>
              <a:t>L</a:t>
            </a:r>
            <a:r>
              <a:rPr lang="en-US" baseline="-25000">
                <a:solidFill>
                  <a:srgbClr val="66006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US">
                <a:solidFill>
                  <a:srgbClr val="660066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: all nodes at distance </a:t>
            </a:r>
            <a:r>
              <a:rPr lang="en-US">
                <a:solidFill>
                  <a:srgbClr val="66006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 from </a:t>
            </a:r>
            <a:r>
              <a:rPr lang="en-US">
                <a:solidFill>
                  <a:srgbClr val="660066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368918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ctrTitle"/>
          </p:nvPr>
        </p:nvSpPr>
        <p:spPr>
          <a:xfrm>
            <a:off x="685800" y="1395413"/>
            <a:ext cx="7772400" cy="1470025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Exercise</a:t>
            </a:r>
          </a:p>
        </p:txBody>
      </p:sp>
      <p:sp>
        <p:nvSpPr>
          <p:cNvPr id="20482" name="TextBox 2"/>
          <p:cNvSpPr txBox="1">
            <a:spLocks noChangeArrowheads="1"/>
          </p:cNvSpPr>
          <p:nvPr/>
        </p:nvSpPr>
        <p:spPr bwMode="auto">
          <a:xfrm>
            <a:off x="1284288" y="3354388"/>
            <a:ext cx="698023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/>
              <a:t>Prove that </a:t>
            </a:r>
            <a:r>
              <a:rPr lang="en-US" sz="2600">
                <a:solidFill>
                  <a:srgbClr val="3366FF"/>
                </a:solidFill>
              </a:rPr>
              <a:t>L</a:t>
            </a:r>
            <a:r>
              <a:rPr lang="en-US" sz="2600" baseline="-25000">
                <a:solidFill>
                  <a:srgbClr val="3366FF"/>
                </a:solidFill>
              </a:rPr>
              <a:t>j</a:t>
            </a:r>
            <a:r>
              <a:rPr lang="en-US" sz="2600">
                <a:solidFill>
                  <a:srgbClr val="660066"/>
                </a:solidFill>
              </a:rPr>
              <a:t> </a:t>
            </a:r>
            <a:r>
              <a:rPr lang="en-US" sz="2600"/>
              <a:t>has all nodes at distance </a:t>
            </a:r>
            <a:r>
              <a:rPr lang="en-US" sz="2600">
                <a:solidFill>
                  <a:srgbClr val="3366FF"/>
                </a:solidFill>
              </a:rPr>
              <a:t>j</a:t>
            </a:r>
            <a:r>
              <a:rPr lang="en-US" sz="2600"/>
              <a:t> from </a:t>
            </a:r>
            <a:r>
              <a:rPr lang="en-US" sz="2600">
                <a:solidFill>
                  <a:srgbClr val="3366FF"/>
                </a:solidFill>
              </a:rPr>
              <a:t>s</a:t>
            </a:r>
          </a:p>
          <a:p>
            <a:pPr eaLnBrk="1" hangingPunct="1"/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185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BFS Tree</a:t>
            </a:r>
          </a:p>
        </p:txBody>
      </p:sp>
      <p:sp>
        <p:nvSpPr>
          <p:cNvPr id="21506" name="TextBox 2"/>
          <p:cNvSpPr txBox="1">
            <a:spLocks noChangeArrowheads="1"/>
          </p:cNvSpPr>
          <p:nvPr/>
        </p:nvSpPr>
        <p:spPr bwMode="auto">
          <a:xfrm>
            <a:off x="2674938" y="1638300"/>
            <a:ext cx="3794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BFS naturally defines a tree rooted at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s</a:t>
            </a:r>
          </a:p>
        </p:txBody>
      </p:sp>
      <p:sp>
        <p:nvSpPr>
          <p:cNvPr id="21507" name="TextBox 3"/>
          <p:cNvSpPr txBox="1">
            <a:spLocks noChangeArrowheads="1"/>
          </p:cNvSpPr>
          <p:nvPr/>
        </p:nvSpPr>
        <p:spPr bwMode="auto">
          <a:xfrm>
            <a:off x="2914650" y="2171700"/>
            <a:ext cx="3314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3366FF"/>
                </a:solidFill>
                <a:latin typeface="Calibri" charset="0"/>
              </a:rPr>
              <a:t>j</a:t>
            </a:r>
            <a:r>
              <a:rPr lang="en-US" sz="1800">
                <a:latin typeface="Calibri" charset="0"/>
              </a:rPr>
              <a:t> forms the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j</a:t>
            </a:r>
            <a:r>
              <a:rPr lang="en-US" sz="1800">
                <a:latin typeface="Calibri" charset="0"/>
              </a:rPr>
              <a:t>th </a:t>
            </a:r>
            <a:r>
              <a:rPr lang="ja-JP" altLang="en-US" sz="1800">
                <a:latin typeface="Calibri" charset="0"/>
              </a:rPr>
              <a:t>“</a:t>
            </a:r>
            <a:r>
              <a:rPr lang="en-US" altLang="ja-JP" sz="1800">
                <a:latin typeface="Calibri" charset="0"/>
              </a:rPr>
              <a:t>level</a:t>
            </a:r>
            <a:r>
              <a:rPr lang="ja-JP" altLang="en-US" sz="1800">
                <a:latin typeface="Calibri" charset="0"/>
              </a:rPr>
              <a:t>”</a:t>
            </a:r>
            <a:r>
              <a:rPr lang="en-US" altLang="ja-JP" sz="1800">
                <a:latin typeface="Calibri" charset="0"/>
              </a:rPr>
              <a:t> in the tree</a:t>
            </a:r>
            <a:endParaRPr lang="en-US" sz="1800">
              <a:latin typeface="Calibri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20875" y="2735263"/>
            <a:ext cx="5449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u</a:t>
            </a:r>
            <a:r>
              <a:rPr lang="en-US" sz="1800">
                <a:latin typeface="Calibri" charset="0"/>
              </a:rPr>
              <a:t> in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3366FF"/>
                </a:solidFill>
                <a:latin typeface="Calibri" charset="0"/>
              </a:rPr>
              <a:t>j+1</a:t>
            </a:r>
            <a:r>
              <a:rPr lang="en-US" sz="1800" baseline="-25000">
                <a:latin typeface="Calibri" charset="0"/>
              </a:rPr>
              <a:t> </a:t>
            </a:r>
            <a:r>
              <a:rPr lang="en-US" sz="1800">
                <a:latin typeface="Calibri" charset="0"/>
              </a:rPr>
              <a:t>is child of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v</a:t>
            </a:r>
            <a:r>
              <a:rPr lang="en-US" sz="1800">
                <a:latin typeface="Calibri" charset="0"/>
              </a:rPr>
              <a:t> in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3366FF"/>
                </a:solidFill>
                <a:latin typeface="Calibri" charset="0"/>
              </a:rPr>
              <a:t>j</a:t>
            </a:r>
            <a:r>
              <a:rPr lang="en-US" sz="1800">
                <a:latin typeface="Calibri" charset="0"/>
              </a:rPr>
              <a:t> from which it was </a:t>
            </a:r>
            <a:r>
              <a:rPr lang="ja-JP" altLang="en-US" sz="1800">
                <a:latin typeface="Calibri" charset="0"/>
              </a:rPr>
              <a:t>“</a:t>
            </a:r>
            <a:r>
              <a:rPr lang="en-US" altLang="ja-JP" sz="1800">
                <a:latin typeface="Calibri" charset="0"/>
              </a:rPr>
              <a:t>discovered</a:t>
            </a:r>
            <a:r>
              <a:rPr lang="ja-JP" altLang="en-US" sz="1800">
                <a:latin typeface="Calibri" charset="0"/>
              </a:rPr>
              <a:t>”</a:t>
            </a:r>
            <a:endParaRPr lang="en-US" sz="1800">
              <a:latin typeface="Calibri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519238" y="3429000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944563" y="4168775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2273300" y="4168775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457200" y="5221288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/>
          <p:cNvSpPr/>
          <p:nvPr/>
        </p:nvSpPr>
        <p:spPr>
          <a:xfrm>
            <a:off x="1584325" y="524351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1584325" y="617696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Oval 11"/>
          <p:cNvSpPr/>
          <p:nvPr/>
        </p:nvSpPr>
        <p:spPr>
          <a:xfrm>
            <a:off x="3441700" y="342900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Oval 12"/>
          <p:cNvSpPr/>
          <p:nvPr/>
        </p:nvSpPr>
        <p:spPr>
          <a:xfrm>
            <a:off x="3441700" y="455930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5" name="Straight Connector 14"/>
          <p:cNvCxnSpPr>
            <a:stCxn id="6" idx="3"/>
            <a:endCxn id="7" idx="7"/>
          </p:cNvCxnSpPr>
          <p:nvPr/>
        </p:nvCxnSpPr>
        <p:spPr>
          <a:xfrm rot="5400000">
            <a:off x="1200944" y="3848894"/>
            <a:ext cx="463550" cy="290512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8" idx="1"/>
          </p:cNvCxnSpPr>
          <p:nvPr/>
        </p:nvCxnSpPr>
        <p:spPr>
          <a:xfrm rot="16200000" flipH="1">
            <a:off x="1865313" y="3759200"/>
            <a:ext cx="463550" cy="4699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6"/>
            <a:endCxn id="8" idx="2"/>
          </p:cNvCxnSpPr>
          <p:nvPr/>
        </p:nvCxnSpPr>
        <p:spPr>
          <a:xfrm>
            <a:off x="1346200" y="4364038"/>
            <a:ext cx="927100" cy="1587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3"/>
            <a:endCxn id="9" idx="0"/>
          </p:cNvCxnSpPr>
          <p:nvPr/>
        </p:nvCxnSpPr>
        <p:spPr>
          <a:xfrm rot="5400000">
            <a:off x="470694" y="4688681"/>
            <a:ext cx="719138" cy="346075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6"/>
            <a:endCxn id="10" idx="2"/>
          </p:cNvCxnSpPr>
          <p:nvPr/>
        </p:nvCxnSpPr>
        <p:spPr>
          <a:xfrm>
            <a:off x="858838" y="5416550"/>
            <a:ext cx="725487" cy="22225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3"/>
            <a:endCxn id="10" idx="7"/>
          </p:cNvCxnSpPr>
          <p:nvPr/>
        </p:nvCxnSpPr>
        <p:spPr>
          <a:xfrm rot="5400000">
            <a:off x="1730375" y="4699000"/>
            <a:ext cx="798513" cy="404813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0" idx="4"/>
            <a:endCxn id="11" idx="0"/>
          </p:cNvCxnSpPr>
          <p:nvPr/>
        </p:nvCxnSpPr>
        <p:spPr>
          <a:xfrm rot="5400000">
            <a:off x="1514475" y="5905500"/>
            <a:ext cx="541338" cy="158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8" idx="7"/>
            <a:endCxn id="12" idx="3"/>
          </p:cNvCxnSpPr>
          <p:nvPr/>
        </p:nvCxnSpPr>
        <p:spPr>
          <a:xfrm rot="5400000" flipH="1" flipV="1">
            <a:off x="2826544" y="3552031"/>
            <a:ext cx="463550" cy="88423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4"/>
            <a:endCxn id="13" idx="0"/>
          </p:cNvCxnSpPr>
          <p:nvPr/>
        </p:nvCxnSpPr>
        <p:spPr>
          <a:xfrm rot="5400000">
            <a:off x="3272631" y="4190207"/>
            <a:ext cx="739775" cy="158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5"/>
            <a:endCxn id="13" idx="2"/>
          </p:cNvCxnSpPr>
          <p:nvPr/>
        </p:nvCxnSpPr>
        <p:spPr>
          <a:xfrm rot="16200000" flipH="1">
            <a:off x="2902743" y="4215607"/>
            <a:ext cx="252413" cy="8255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6643688" y="3429000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Oval 34"/>
          <p:cNvSpPr/>
          <p:nvPr/>
        </p:nvSpPr>
        <p:spPr>
          <a:xfrm>
            <a:off x="6043613" y="4030663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Oval 35"/>
          <p:cNvSpPr/>
          <p:nvPr/>
        </p:nvSpPr>
        <p:spPr>
          <a:xfrm>
            <a:off x="7370763" y="4030663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38" name="Straight Connector 37"/>
          <p:cNvCxnSpPr>
            <a:stCxn id="34" idx="3"/>
            <a:endCxn id="35" idx="7"/>
          </p:cNvCxnSpPr>
          <p:nvPr/>
        </p:nvCxnSpPr>
        <p:spPr>
          <a:xfrm rot="5400000">
            <a:off x="6381750" y="3767138"/>
            <a:ext cx="325438" cy="315912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4" idx="5"/>
            <a:endCxn id="36" idx="1"/>
          </p:cNvCxnSpPr>
          <p:nvPr/>
        </p:nvCxnSpPr>
        <p:spPr>
          <a:xfrm rot="16200000" flipH="1">
            <a:off x="7046119" y="3702844"/>
            <a:ext cx="325438" cy="44450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8507413" y="3392488"/>
            <a:ext cx="358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0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8507413" y="4041775"/>
            <a:ext cx="3635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1</a:t>
            </a:r>
          </a:p>
        </p:txBody>
      </p:sp>
      <p:sp>
        <p:nvSpPr>
          <p:cNvPr id="43" name="Oval 42"/>
          <p:cNvSpPr/>
          <p:nvPr/>
        </p:nvSpPr>
        <p:spPr>
          <a:xfrm>
            <a:off x="5048250" y="5265738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Oval 43"/>
          <p:cNvSpPr/>
          <p:nvPr/>
        </p:nvSpPr>
        <p:spPr>
          <a:xfrm>
            <a:off x="6184900" y="524510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5" name="Oval 44"/>
          <p:cNvSpPr/>
          <p:nvPr/>
        </p:nvSpPr>
        <p:spPr>
          <a:xfrm>
            <a:off x="7170738" y="5221288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Oval 45"/>
          <p:cNvSpPr/>
          <p:nvPr/>
        </p:nvSpPr>
        <p:spPr>
          <a:xfrm>
            <a:off x="7967663" y="5221288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8688388" y="5221288"/>
            <a:ext cx="365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2</a:t>
            </a:r>
          </a:p>
        </p:txBody>
      </p:sp>
      <p:cxnSp>
        <p:nvCxnSpPr>
          <p:cNvPr id="49" name="Straight Connector 48"/>
          <p:cNvCxnSpPr>
            <a:stCxn id="35" idx="3"/>
            <a:endCxn id="43" idx="7"/>
          </p:cNvCxnSpPr>
          <p:nvPr/>
        </p:nvCxnSpPr>
        <p:spPr>
          <a:xfrm rot="5400000">
            <a:off x="5267325" y="4487863"/>
            <a:ext cx="958850" cy="71120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6" idx="4"/>
            <a:endCxn id="45" idx="0"/>
          </p:cNvCxnSpPr>
          <p:nvPr/>
        </p:nvCxnSpPr>
        <p:spPr>
          <a:xfrm rot="5400000">
            <a:off x="7071519" y="4720432"/>
            <a:ext cx="800100" cy="201612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36" idx="4"/>
            <a:endCxn id="46" idx="0"/>
          </p:cNvCxnSpPr>
          <p:nvPr/>
        </p:nvCxnSpPr>
        <p:spPr>
          <a:xfrm rot="16200000" flipH="1">
            <a:off x="7469982" y="4523581"/>
            <a:ext cx="800100" cy="595313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35" idx="4"/>
            <a:endCxn id="44" idx="0"/>
          </p:cNvCxnSpPr>
          <p:nvPr/>
        </p:nvCxnSpPr>
        <p:spPr>
          <a:xfrm rot="16200000" flipH="1">
            <a:off x="5903120" y="4761706"/>
            <a:ext cx="823912" cy="142875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184900" y="6176963"/>
            <a:ext cx="401638" cy="392112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8659813" y="6176963"/>
            <a:ext cx="3635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3</a:t>
            </a:r>
          </a:p>
        </p:txBody>
      </p:sp>
      <p:cxnSp>
        <p:nvCxnSpPr>
          <p:cNvPr id="59" name="Straight Connector 58"/>
          <p:cNvCxnSpPr>
            <a:stCxn id="44" idx="4"/>
            <a:endCxn id="56" idx="0"/>
          </p:cNvCxnSpPr>
          <p:nvPr/>
        </p:nvCxnSpPr>
        <p:spPr>
          <a:xfrm rot="5400000">
            <a:off x="6114256" y="5906294"/>
            <a:ext cx="542925" cy="1588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7" idx="5"/>
            <a:endCxn id="10" idx="1"/>
          </p:cNvCxnSpPr>
          <p:nvPr/>
        </p:nvCxnSpPr>
        <p:spPr>
          <a:xfrm rot="16200000" flipH="1">
            <a:off x="1066006" y="4723607"/>
            <a:ext cx="798513" cy="3556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Cloud Callout 63"/>
          <p:cNvSpPr/>
          <p:nvPr/>
        </p:nvSpPr>
        <p:spPr>
          <a:xfrm>
            <a:off x="7045325" y="2008188"/>
            <a:ext cx="1825625" cy="1384300"/>
          </a:xfrm>
          <a:prstGeom prst="cloudCallout">
            <a:avLst>
              <a:gd name="adj1" fmla="val -25176"/>
              <a:gd name="adj2" fmla="val 8209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Add non-tree edges</a:t>
            </a:r>
          </a:p>
        </p:txBody>
      </p:sp>
      <p:cxnSp>
        <p:nvCxnSpPr>
          <p:cNvPr id="66" name="Straight Connector 65"/>
          <p:cNvCxnSpPr>
            <a:stCxn id="35" idx="6"/>
            <a:endCxn id="36" idx="2"/>
          </p:cNvCxnSpPr>
          <p:nvPr/>
        </p:nvCxnSpPr>
        <p:spPr>
          <a:xfrm>
            <a:off x="6445250" y="4225925"/>
            <a:ext cx="925513" cy="158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43" idx="6"/>
            <a:endCxn id="44" idx="2"/>
          </p:cNvCxnSpPr>
          <p:nvPr/>
        </p:nvCxnSpPr>
        <p:spPr>
          <a:xfrm flipV="1">
            <a:off x="5449888" y="5440363"/>
            <a:ext cx="735012" cy="20637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45" idx="6"/>
            <a:endCxn id="46" idx="2"/>
          </p:cNvCxnSpPr>
          <p:nvPr/>
        </p:nvCxnSpPr>
        <p:spPr>
          <a:xfrm>
            <a:off x="7572375" y="5416550"/>
            <a:ext cx="395288" cy="158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4" idx="7"/>
            <a:endCxn id="36" idx="3"/>
          </p:cNvCxnSpPr>
          <p:nvPr/>
        </p:nvCxnSpPr>
        <p:spPr>
          <a:xfrm rot="5400000" flipH="1" flipV="1">
            <a:off x="6510338" y="4381500"/>
            <a:ext cx="938212" cy="90328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952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4" grpId="0" animBg="1"/>
      <p:bldP spid="35" grpId="0" animBg="1"/>
      <p:bldP spid="36" grpId="0" animBg="1"/>
      <p:bldP spid="41" grpId="0"/>
      <p:bldP spid="42" grpId="0"/>
      <p:bldP spid="43" grpId="0" animBg="1"/>
      <p:bldP spid="44" grpId="0" animBg="1"/>
      <p:bldP spid="45" grpId="0" animBg="1"/>
      <p:bldP spid="46" grpId="0" animBg="1"/>
      <p:bldP spid="47" grpId="0"/>
      <p:bldP spid="56" grpId="0" animBg="1"/>
      <p:bldP spid="57" grpId="0"/>
      <p:bldP spid="6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Connected Component</a:t>
            </a:r>
          </a:p>
        </p:txBody>
      </p:sp>
      <p:sp>
        <p:nvSpPr>
          <p:cNvPr id="22530" name="TextBox 2"/>
          <p:cNvSpPr txBox="1">
            <a:spLocks noChangeArrowheads="1"/>
          </p:cNvSpPr>
          <p:nvPr/>
        </p:nvSpPr>
        <p:spPr bwMode="auto">
          <a:xfrm>
            <a:off x="1368425" y="1563688"/>
            <a:ext cx="6307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Connected component (of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s</a:t>
            </a:r>
            <a:r>
              <a:rPr lang="en-US" sz="1800">
                <a:latin typeface="Calibri" charset="0"/>
              </a:rPr>
              <a:t>) is the set of all nodes connected to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096963" y="2330450"/>
            <a:ext cx="6740525" cy="3406775"/>
            <a:chOff x="1042988" y="1951038"/>
            <a:chExt cx="6740525" cy="3406775"/>
          </a:xfrm>
        </p:grpSpPr>
        <p:grpSp>
          <p:nvGrpSpPr>
            <p:cNvPr id="22532" name="Group 25"/>
            <p:cNvGrpSpPr>
              <a:grpSpLocks/>
            </p:cNvGrpSpPr>
            <p:nvPr/>
          </p:nvGrpSpPr>
          <p:grpSpPr bwMode="auto">
            <a:xfrm>
              <a:off x="1042988" y="1951038"/>
              <a:ext cx="5180013" cy="3406774"/>
              <a:chOff x="335996" y="1955800"/>
              <a:chExt cx="7628492" cy="4759325"/>
            </a:xfrm>
          </p:grpSpPr>
          <p:pic>
            <p:nvPicPr>
              <p:cNvPr id="22537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1288" y="1965325"/>
                <a:ext cx="1143000" cy="147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38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3850" y="4110038"/>
                <a:ext cx="1074738" cy="147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39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838" y="5362575"/>
                <a:ext cx="1354137" cy="1352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40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2913" y="3898900"/>
                <a:ext cx="1171575" cy="146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41" name="Picture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838" y="3898900"/>
                <a:ext cx="1230312" cy="1004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5" name="Straight Connector 14"/>
              <p:cNvCxnSpPr/>
              <p:nvPr/>
            </p:nvCxnSpPr>
            <p:spPr>
              <a:xfrm rot="16200000" flipH="1">
                <a:off x="3586506" y="3324308"/>
                <a:ext cx="463512" cy="684999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5359786" y="3465750"/>
                <a:ext cx="463512" cy="402115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2669197" y="4399778"/>
                <a:ext cx="1491565" cy="445772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16200000" flipV="1">
                <a:off x="4576478" y="5102357"/>
                <a:ext cx="459077" cy="60785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10800000">
                <a:off x="5390485" y="4399778"/>
                <a:ext cx="1402726" cy="230648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547" name="Picture 2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838" y="3594100"/>
                <a:ext cx="1230312" cy="1571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48" name="Picture 20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6850" y="1955800"/>
                <a:ext cx="1219200" cy="147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49" name="Picture 2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996" y="2428875"/>
                <a:ext cx="1257854" cy="147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3" name="Straight Connector 22"/>
              <p:cNvCxnSpPr/>
              <p:nvPr/>
            </p:nvCxnSpPr>
            <p:spPr>
              <a:xfrm rot="10800000">
                <a:off x="964884" y="3898563"/>
                <a:ext cx="628890" cy="946987"/>
              </a:xfrm>
              <a:prstGeom prst="line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955029" y="2692098"/>
                <a:ext cx="1267129" cy="8871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533" name="Group 42"/>
            <p:cNvGrpSpPr>
              <a:grpSpLocks/>
            </p:cNvGrpSpPr>
            <p:nvPr/>
          </p:nvGrpSpPr>
          <p:grpSpPr bwMode="auto">
            <a:xfrm>
              <a:off x="6977063" y="1951039"/>
              <a:ext cx="806450" cy="2781301"/>
              <a:chOff x="6977395" y="1950586"/>
              <a:chExt cx="806807" cy="2781782"/>
            </a:xfrm>
          </p:grpSpPr>
          <p:pic>
            <p:nvPicPr>
              <p:cNvPr id="22534" name="Picture 3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6693" y="1950586"/>
                <a:ext cx="757509" cy="976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35" name="Picture 3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7395" y="3764199"/>
                <a:ext cx="806807" cy="968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9" name="Straight Connector 8"/>
              <p:cNvCxnSpPr/>
              <p:nvPr/>
            </p:nvCxnSpPr>
            <p:spPr>
              <a:xfrm rot="5400000">
                <a:off x="6975126" y="3332740"/>
                <a:ext cx="836757" cy="25411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50706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Algo to compute the connected component of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2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Computing Connected Component</a:t>
            </a:r>
          </a:p>
        </p:txBody>
      </p:sp>
      <p:grpSp>
        <p:nvGrpSpPr>
          <p:cNvPr id="24578" name="Group 3"/>
          <p:cNvGrpSpPr>
            <a:grpSpLocks/>
          </p:cNvGrpSpPr>
          <p:nvPr/>
        </p:nvGrpSpPr>
        <p:grpSpPr bwMode="auto">
          <a:xfrm>
            <a:off x="1096963" y="2330450"/>
            <a:ext cx="3014662" cy="2068513"/>
            <a:chOff x="1042988" y="1951038"/>
            <a:chExt cx="6740525" cy="3406775"/>
          </a:xfrm>
        </p:grpSpPr>
        <p:grpSp>
          <p:nvGrpSpPr>
            <p:cNvPr id="24589" name="Group 25"/>
            <p:cNvGrpSpPr>
              <a:grpSpLocks/>
            </p:cNvGrpSpPr>
            <p:nvPr/>
          </p:nvGrpSpPr>
          <p:grpSpPr bwMode="auto">
            <a:xfrm>
              <a:off x="1042988" y="1951038"/>
              <a:ext cx="5180013" cy="3406774"/>
              <a:chOff x="335996" y="1955800"/>
              <a:chExt cx="7628492" cy="4759325"/>
            </a:xfrm>
          </p:grpSpPr>
          <p:pic>
            <p:nvPicPr>
              <p:cNvPr id="24594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1288" y="1965325"/>
                <a:ext cx="1143000" cy="147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595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3850" y="4110038"/>
                <a:ext cx="1074738" cy="147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596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838" y="5362575"/>
                <a:ext cx="1354137" cy="1352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597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2913" y="3898900"/>
                <a:ext cx="1171575" cy="146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598" name="Picture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838" y="3898900"/>
                <a:ext cx="1230312" cy="1004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4" name="Straight Connector 13"/>
              <p:cNvCxnSpPr/>
              <p:nvPr/>
            </p:nvCxnSpPr>
            <p:spPr>
              <a:xfrm rot="16200000" flipH="1">
                <a:off x="3588047" y="3324650"/>
                <a:ext cx="463878" cy="684777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5400000">
                <a:off x="5360097" y="3465788"/>
                <a:ext cx="463878" cy="402503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2667368" y="4399385"/>
                <a:ext cx="1495005" cy="445616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16200000" flipV="1">
                <a:off x="4575213" y="5102193"/>
                <a:ext cx="460226" cy="62727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10800000">
                <a:off x="5390784" y="4399385"/>
                <a:ext cx="1400914" cy="230112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604" name="Picture 2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838" y="3594100"/>
                <a:ext cx="1230312" cy="1571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605" name="Picture 20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6850" y="1955800"/>
                <a:ext cx="1219200" cy="147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606" name="Picture 2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996" y="2428875"/>
                <a:ext cx="1257854" cy="147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2" name="Straight Connector 21"/>
              <p:cNvCxnSpPr/>
              <p:nvPr/>
            </p:nvCxnSpPr>
            <p:spPr>
              <a:xfrm rot="10800000">
                <a:off x="963271" y="3898978"/>
                <a:ext cx="632500" cy="946022"/>
              </a:xfrm>
              <a:prstGeom prst="line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953281" y="2693623"/>
                <a:ext cx="1270230" cy="7305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590" name="Group 42"/>
            <p:cNvGrpSpPr>
              <a:grpSpLocks/>
            </p:cNvGrpSpPr>
            <p:nvPr/>
          </p:nvGrpSpPr>
          <p:grpSpPr bwMode="auto">
            <a:xfrm>
              <a:off x="6977063" y="1951039"/>
              <a:ext cx="806450" cy="2781301"/>
              <a:chOff x="6977395" y="1950586"/>
              <a:chExt cx="806807" cy="2781782"/>
            </a:xfrm>
          </p:grpSpPr>
          <p:pic>
            <p:nvPicPr>
              <p:cNvPr id="24591" name="Picture 3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6693" y="1950586"/>
                <a:ext cx="757509" cy="976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592" name="Picture 3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7395" y="3764199"/>
                <a:ext cx="806807" cy="968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8" name="Straight Connector 7"/>
              <p:cNvCxnSpPr/>
              <p:nvPr/>
            </p:nvCxnSpPr>
            <p:spPr>
              <a:xfrm rot="5400000">
                <a:off x="6975648" y="3333267"/>
                <a:ext cx="839419" cy="24856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572000" y="2281238"/>
            <a:ext cx="1736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Start with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R = {s}</a:t>
            </a:r>
          </a:p>
        </p:txBody>
      </p:sp>
      <p:sp>
        <p:nvSpPr>
          <p:cNvPr id="25" name="Oval 24"/>
          <p:cNvSpPr/>
          <p:nvPr/>
        </p:nvSpPr>
        <p:spPr>
          <a:xfrm>
            <a:off x="2873375" y="2970213"/>
            <a:ext cx="806450" cy="993775"/>
          </a:xfrm>
          <a:prstGeom prst="ellipse">
            <a:avLst/>
          </a:prstGeom>
          <a:solidFill>
            <a:srgbClr val="FAC090">
              <a:alpha val="5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2000250" y="2127250"/>
            <a:ext cx="1635125" cy="2714625"/>
          </a:xfrm>
          <a:custGeom>
            <a:avLst/>
            <a:gdLst>
              <a:gd name="connsiteX0" fmla="*/ 1353727 w 1635124"/>
              <a:gd name="connsiteY0" fmla="*/ 162833 h 2713890"/>
              <a:gd name="connsiteX1" fmla="*/ 1277742 w 1635124"/>
              <a:gd name="connsiteY1" fmla="*/ 108555 h 2713890"/>
              <a:gd name="connsiteX2" fmla="*/ 1245177 w 1635124"/>
              <a:gd name="connsiteY2" fmla="*/ 86844 h 2713890"/>
              <a:gd name="connsiteX3" fmla="*/ 1158337 w 1635124"/>
              <a:gd name="connsiteY3" fmla="*/ 32566 h 2713890"/>
              <a:gd name="connsiteX4" fmla="*/ 1060641 w 1635124"/>
              <a:gd name="connsiteY4" fmla="*/ 10855 h 2713890"/>
              <a:gd name="connsiteX5" fmla="*/ 1006366 w 1635124"/>
              <a:gd name="connsiteY5" fmla="*/ 0 h 2713890"/>
              <a:gd name="connsiteX6" fmla="*/ 561310 w 1635124"/>
              <a:gd name="connsiteY6" fmla="*/ 21711 h 2713890"/>
              <a:gd name="connsiteX7" fmla="*/ 507035 w 1635124"/>
              <a:gd name="connsiteY7" fmla="*/ 108555 h 2713890"/>
              <a:gd name="connsiteX8" fmla="*/ 496180 w 1635124"/>
              <a:gd name="connsiteY8" fmla="*/ 141122 h 2713890"/>
              <a:gd name="connsiteX9" fmla="*/ 485325 w 1635124"/>
              <a:gd name="connsiteY9" fmla="*/ 173689 h 2713890"/>
              <a:gd name="connsiteX10" fmla="*/ 452760 w 1635124"/>
              <a:gd name="connsiteY10" fmla="*/ 195400 h 2713890"/>
              <a:gd name="connsiteX11" fmla="*/ 431050 w 1635124"/>
              <a:gd name="connsiteY11" fmla="*/ 260533 h 2713890"/>
              <a:gd name="connsiteX12" fmla="*/ 409340 w 1635124"/>
              <a:gd name="connsiteY12" fmla="*/ 293100 h 2713890"/>
              <a:gd name="connsiteX13" fmla="*/ 387630 w 1635124"/>
              <a:gd name="connsiteY13" fmla="*/ 358233 h 2713890"/>
              <a:gd name="connsiteX14" fmla="*/ 355065 w 1635124"/>
              <a:gd name="connsiteY14" fmla="*/ 521067 h 2713890"/>
              <a:gd name="connsiteX15" fmla="*/ 311645 w 1635124"/>
              <a:gd name="connsiteY15" fmla="*/ 586200 h 2713890"/>
              <a:gd name="connsiteX16" fmla="*/ 289935 w 1635124"/>
              <a:gd name="connsiteY16" fmla="*/ 651333 h 2713890"/>
              <a:gd name="connsiteX17" fmla="*/ 279080 w 1635124"/>
              <a:gd name="connsiteY17" fmla="*/ 683900 h 2713890"/>
              <a:gd name="connsiteX18" fmla="*/ 268225 w 1635124"/>
              <a:gd name="connsiteY18" fmla="*/ 792456 h 2713890"/>
              <a:gd name="connsiteX19" fmla="*/ 257370 w 1635124"/>
              <a:gd name="connsiteY19" fmla="*/ 825022 h 2713890"/>
              <a:gd name="connsiteX20" fmla="*/ 224805 w 1635124"/>
              <a:gd name="connsiteY20" fmla="*/ 857589 h 2713890"/>
              <a:gd name="connsiteX21" fmla="*/ 203095 w 1635124"/>
              <a:gd name="connsiteY21" fmla="*/ 944433 h 2713890"/>
              <a:gd name="connsiteX22" fmla="*/ 159675 w 1635124"/>
              <a:gd name="connsiteY22" fmla="*/ 1063845 h 2713890"/>
              <a:gd name="connsiteX23" fmla="*/ 137965 w 1635124"/>
              <a:gd name="connsiteY23" fmla="*/ 1150689 h 2713890"/>
              <a:gd name="connsiteX24" fmla="*/ 127110 w 1635124"/>
              <a:gd name="connsiteY24" fmla="*/ 1226678 h 2713890"/>
              <a:gd name="connsiteX25" fmla="*/ 105399 w 1635124"/>
              <a:gd name="connsiteY25" fmla="*/ 1324378 h 2713890"/>
              <a:gd name="connsiteX26" fmla="*/ 94544 w 1635124"/>
              <a:gd name="connsiteY26" fmla="*/ 1389511 h 2713890"/>
              <a:gd name="connsiteX27" fmla="*/ 72834 w 1635124"/>
              <a:gd name="connsiteY27" fmla="*/ 1465500 h 2713890"/>
              <a:gd name="connsiteX28" fmla="*/ 51124 w 1635124"/>
              <a:gd name="connsiteY28" fmla="*/ 1574056 h 2713890"/>
              <a:gd name="connsiteX29" fmla="*/ 29414 w 1635124"/>
              <a:gd name="connsiteY29" fmla="*/ 1650045 h 2713890"/>
              <a:gd name="connsiteX30" fmla="*/ 29414 w 1635124"/>
              <a:gd name="connsiteY30" fmla="*/ 2572767 h 2713890"/>
              <a:gd name="connsiteX31" fmla="*/ 83689 w 1635124"/>
              <a:gd name="connsiteY31" fmla="*/ 2648756 h 2713890"/>
              <a:gd name="connsiteX32" fmla="*/ 127110 w 1635124"/>
              <a:gd name="connsiteY32" fmla="*/ 2681323 h 2713890"/>
              <a:gd name="connsiteX33" fmla="*/ 213950 w 1635124"/>
              <a:gd name="connsiteY33" fmla="*/ 2703034 h 2713890"/>
              <a:gd name="connsiteX34" fmla="*/ 246515 w 1635124"/>
              <a:gd name="connsiteY34" fmla="*/ 2713890 h 2713890"/>
              <a:gd name="connsiteX35" fmla="*/ 441905 w 1635124"/>
              <a:gd name="connsiteY35" fmla="*/ 2703034 h 2713890"/>
              <a:gd name="connsiteX36" fmla="*/ 507035 w 1635124"/>
              <a:gd name="connsiteY36" fmla="*/ 2681323 h 2713890"/>
              <a:gd name="connsiteX37" fmla="*/ 583020 w 1635124"/>
              <a:gd name="connsiteY37" fmla="*/ 2605334 h 2713890"/>
              <a:gd name="connsiteX38" fmla="*/ 637296 w 1635124"/>
              <a:gd name="connsiteY38" fmla="*/ 2518490 h 2713890"/>
              <a:gd name="connsiteX39" fmla="*/ 659006 w 1635124"/>
              <a:gd name="connsiteY39" fmla="*/ 2453356 h 2713890"/>
              <a:gd name="connsiteX40" fmla="*/ 702426 w 1635124"/>
              <a:gd name="connsiteY40" fmla="*/ 2377367 h 2713890"/>
              <a:gd name="connsiteX41" fmla="*/ 713281 w 1635124"/>
              <a:gd name="connsiteY41" fmla="*/ 2333945 h 2713890"/>
              <a:gd name="connsiteX42" fmla="*/ 745846 w 1635124"/>
              <a:gd name="connsiteY42" fmla="*/ 2290523 h 2713890"/>
              <a:gd name="connsiteX43" fmla="*/ 832686 w 1635124"/>
              <a:gd name="connsiteY43" fmla="*/ 2214534 h 2713890"/>
              <a:gd name="connsiteX44" fmla="*/ 876106 w 1635124"/>
              <a:gd name="connsiteY44" fmla="*/ 2192823 h 2713890"/>
              <a:gd name="connsiteX45" fmla="*/ 1017221 w 1635124"/>
              <a:gd name="connsiteY45" fmla="*/ 2116834 h 2713890"/>
              <a:gd name="connsiteX46" fmla="*/ 1082352 w 1635124"/>
              <a:gd name="connsiteY46" fmla="*/ 2095123 h 2713890"/>
              <a:gd name="connsiteX47" fmla="*/ 1125772 w 1635124"/>
              <a:gd name="connsiteY47" fmla="*/ 2073412 h 2713890"/>
              <a:gd name="connsiteX48" fmla="*/ 1234322 w 1635124"/>
              <a:gd name="connsiteY48" fmla="*/ 2051701 h 2713890"/>
              <a:gd name="connsiteX49" fmla="*/ 1277742 w 1635124"/>
              <a:gd name="connsiteY49" fmla="*/ 2040845 h 2713890"/>
              <a:gd name="connsiteX50" fmla="*/ 1321162 w 1635124"/>
              <a:gd name="connsiteY50" fmla="*/ 2008278 h 2713890"/>
              <a:gd name="connsiteX51" fmla="*/ 1353727 w 1635124"/>
              <a:gd name="connsiteY51" fmla="*/ 1975712 h 2713890"/>
              <a:gd name="connsiteX52" fmla="*/ 1408002 w 1635124"/>
              <a:gd name="connsiteY52" fmla="*/ 1888867 h 2713890"/>
              <a:gd name="connsiteX53" fmla="*/ 1429712 w 1635124"/>
              <a:gd name="connsiteY53" fmla="*/ 1823734 h 2713890"/>
              <a:gd name="connsiteX54" fmla="*/ 1440567 w 1635124"/>
              <a:gd name="connsiteY54" fmla="*/ 1791167 h 2713890"/>
              <a:gd name="connsiteX55" fmla="*/ 1462277 w 1635124"/>
              <a:gd name="connsiteY55" fmla="*/ 1693467 h 2713890"/>
              <a:gd name="connsiteX56" fmla="*/ 1483987 w 1635124"/>
              <a:gd name="connsiteY56" fmla="*/ 1660900 h 2713890"/>
              <a:gd name="connsiteX57" fmla="*/ 1494842 w 1635124"/>
              <a:gd name="connsiteY57" fmla="*/ 1606623 h 2713890"/>
              <a:gd name="connsiteX58" fmla="*/ 1516552 w 1635124"/>
              <a:gd name="connsiteY58" fmla="*/ 1541489 h 2713890"/>
              <a:gd name="connsiteX59" fmla="*/ 1538262 w 1635124"/>
              <a:gd name="connsiteY59" fmla="*/ 1443789 h 2713890"/>
              <a:gd name="connsiteX60" fmla="*/ 1549118 w 1635124"/>
              <a:gd name="connsiteY60" fmla="*/ 1411223 h 2713890"/>
              <a:gd name="connsiteX61" fmla="*/ 1581683 w 1635124"/>
              <a:gd name="connsiteY61" fmla="*/ 1313523 h 2713890"/>
              <a:gd name="connsiteX62" fmla="*/ 1592538 w 1635124"/>
              <a:gd name="connsiteY62" fmla="*/ 1259245 h 2713890"/>
              <a:gd name="connsiteX63" fmla="*/ 1559973 w 1635124"/>
              <a:gd name="connsiteY63" fmla="*/ 673044 h 2713890"/>
              <a:gd name="connsiteX64" fmla="*/ 1549118 w 1635124"/>
              <a:gd name="connsiteY64" fmla="*/ 629622 h 2713890"/>
              <a:gd name="connsiteX65" fmla="*/ 1538262 w 1635124"/>
              <a:gd name="connsiteY65" fmla="*/ 575344 h 2713890"/>
              <a:gd name="connsiteX66" fmla="*/ 1505697 w 1635124"/>
              <a:gd name="connsiteY66" fmla="*/ 521067 h 2713890"/>
              <a:gd name="connsiteX67" fmla="*/ 1494842 w 1635124"/>
              <a:gd name="connsiteY67" fmla="*/ 488500 h 2713890"/>
              <a:gd name="connsiteX68" fmla="*/ 1473132 w 1635124"/>
              <a:gd name="connsiteY68" fmla="*/ 455933 h 2713890"/>
              <a:gd name="connsiteX69" fmla="*/ 1440567 w 1635124"/>
              <a:gd name="connsiteY69" fmla="*/ 401655 h 2713890"/>
              <a:gd name="connsiteX70" fmla="*/ 1418857 w 1635124"/>
              <a:gd name="connsiteY70" fmla="*/ 336522 h 2713890"/>
              <a:gd name="connsiteX71" fmla="*/ 1397147 w 1635124"/>
              <a:gd name="connsiteY71" fmla="*/ 227967 h 2713890"/>
              <a:gd name="connsiteX72" fmla="*/ 1353727 w 1635124"/>
              <a:gd name="connsiteY72" fmla="*/ 162833 h 2713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635124" h="2713890">
                <a:moveTo>
                  <a:pt x="1353727" y="162833"/>
                </a:moveTo>
                <a:cubicBezTo>
                  <a:pt x="1333826" y="142931"/>
                  <a:pt x="1371991" y="175880"/>
                  <a:pt x="1277742" y="108555"/>
                </a:cubicBezTo>
                <a:cubicBezTo>
                  <a:pt x="1267126" y="100972"/>
                  <a:pt x="1255793" y="94427"/>
                  <a:pt x="1245177" y="86844"/>
                </a:cubicBezTo>
                <a:cubicBezTo>
                  <a:pt x="1198430" y="53452"/>
                  <a:pt x="1209335" y="54424"/>
                  <a:pt x="1158337" y="32566"/>
                </a:cubicBezTo>
                <a:cubicBezTo>
                  <a:pt x="1123086" y="17457"/>
                  <a:pt x="1102061" y="18386"/>
                  <a:pt x="1060641" y="10855"/>
                </a:cubicBezTo>
                <a:cubicBezTo>
                  <a:pt x="1042489" y="7554"/>
                  <a:pt x="1024458" y="3618"/>
                  <a:pt x="1006366" y="0"/>
                </a:cubicBezTo>
                <a:cubicBezTo>
                  <a:pt x="858014" y="7237"/>
                  <a:pt x="709228" y="8263"/>
                  <a:pt x="561310" y="21711"/>
                </a:cubicBezTo>
                <a:cubicBezTo>
                  <a:pt x="519917" y="25474"/>
                  <a:pt x="514954" y="84798"/>
                  <a:pt x="507035" y="108555"/>
                </a:cubicBezTo>
                <a:lnTo>
                  <a:pt x="496180" y="141122"/>
                </a:lnTo>
                <a:cubicBezTo>
                  <a:pt x="492562" y="151978"/>
                  <a:pt x="494846" y="167341"/>
                  <a:pt x="485325" y="173689"/>
                </a:cubicBezTo>
                <a:lnTo>
                  <a:pt x="452760" y="195400"/>
                </a:lnTo>
                <a:cubicBezTo>
                  <a:pt x="445523" y="217111"/>
                  <a:pt x="443744" y="241491"/>
                  <a:pt x="431050" y="260533"/>
                </a:cubicBezTo>
                <a:cubicBezTo>
                  <a:pt x="423813" y="271389"/>
                  <a:pt x="414639" y="281178"/>
                  <a:pt x="409340" y="293100"/>
                </a:cubicBezTo>
                <a:cubicBezTo>
                  <a:pt x="400046" y="314013"/>
                  <a:pt x="387630" y="358233"/>
                  <a:pt x="387630" y="358233"/>
                </a:cubicBezTo>
                <a:cubicBezTo>
                  <a:pt x="383432" y="396018"/>
                  <a:pt x="380722" y="482580"/>
                  <a:pt x="355065" y="521067"/>
                </a:cubicBezTo>
                <a:cubicBezTo>
                  <a:pt x="340592" y="542778"/>
                  <a:pt x="319896" y="561446"/>
                  <a:pt x="311645" y="586200"/>
                </a:cubicBezTo>
                <a:lnTo>
                  <a:pt x="289935" y="651333"/>
                </a:lnTo>
                <a:lnTo>
                  <a:pt x="279080" y="683900"/>
                </a:lnTo>
                <a:cubicBezTo>
                  <a:pt x="275462" y="720085"/>
                  <a:pt x="273754" y="756513"/>
                  <a:pt x="268225" y="792456"/>
                </a:cubicBezTo>
                <a:cubicBezTo>
                  <a:pt x="266485" y="803765"/>
                  <a:pt x="263717" y="815501"/>
                  <a:pt x="257370" y="825022"/>
                </a:cubicBezTo>
                <a:cubicBezTo>
                  <a:pt x="248855" y="837796"/>
                  <a:pt x="235660" y="846733"/>
                  <a:pt x="224805" y="857589"/>
                </a:cubicBezTo>
                <a:cubicBezTo>
                  <a:pt x="217568" y="886537"/>
                  <a:pt x="214176" y="916728"/>
                  <a:pt x="203095" y="944433"/>
                </a:cubicBezTo>
                <a:cubicBezTo>
                  <a:pt x="191871" y="972495"/>
                  <a:pt x="165250" y="1035970"/>
                  <a:pt x="159675" y="1063845"/>
                </a:cubicBezTo>
                <a:cubicBezTo>
                  <a:pt x="146576" y="1129343"/>
                  <a:pt x="154654" y="1100618"/>
                  <a:pt x="137965" y="1150689"/>
                </a:cubicBezTo>
                <a:cubicBezTo>
                  <a:pt x="134347" y="1176019"/>
                  <a:pt x="131316" y="1201439"/>
                  <a:pt x="127110" y="1226678"/>
                </a:cubicBezTo>
                <a:cubicBezTo>
                  <a:pt x="108153" y="1340422"/>
                  <a:pt x="124913" y="1226801"/>
                  <a:pt x="105399" y="1324378"/>
                </a:cubicBezTo>
                <a:cubicBezTo>
                  <a:pt x="101083" y="1345961"/>
                  <a:pt x="99493" y="1368064"/>
                  <a:pt x="94544" y="1389511"/>
                </a:cubicBezTo>
                <a:cubicBezTo>
                  <a:pt x="88621" y="1415180"/>
                  <a:pt x="78867" y="1439857"/>
                  <a:pt x="72834" y="1465500"/>
                </a:cubicBezTo>
                <a:cubicBezTo>
                  <a:pt x="64382" y="1501421"/>
                  <a:pt x="60074" y="1538256"/>
                  <a:pt x="51124" y="1574056"/>
                </a:cubicBezTo>
                <a:cubicBezTo>
                  <a:pt x="37494" y="1628579"/>
                  <a:pt x="44987" y="1603324"/>
                  <a:pt x="29414" y="1650045"/>
                </a:cubicBezTo>
                <a:cubicBezTo>
                  <a:pt x="0" y="2032447"/>
                  <a:pt x="10040" y="1846221"/>
                  <a:pt x="29414" y="2572767"/>
                </a:cubicBezTo>
                <a:cubicBezTo>
                  <a:pt x="30321" y="2606784"/>
                  <a:pt x="61551" y="2629384"/>
                  <a:pt x="83689" y="2648756"/>
                </a:cubicBezTo>
                <a:cubicBezTo>
                  <a:pt x="97305" y="2660670"/>
                  <a:pt x="110410" y="2674364"/>
                  <a:pt x="127110" y="2681323"/>
                </a:cubicBezTo>
                <a:cubicBezTo>
                  <a:pt x="154652" y="2692799"/>
                  <a:pt x="185644" y="2693598"/>
                  <a:pt x="213950" y="2703034"/>
                </a:cubicBezTo>
                <a:lnTo>
                  <a:pt x="246515" y="2713890"/>
                </a:lnTo>
                <a:cubicBezTo>
                  <a:pt x="311645" y="2710271"/>
                  <a:pt x="377178" y="2711125"/>
                  <a:pt x="441905" y="2703034"/>
                </a:cubicBezTo>
                <a:cubicBezTo>
                  <a:pt x="464613" y="2700195"/>
                  <a:pt x="507035" y="2681323"/>
                  <a:pt x="507035" y="2681323"/>
                </a:cubicBezTo>
                <a:cubicBezTo>
                  <a:pt x="532363" y="2655993"/>
                  <a:pt x="564035" y="2635710"/>
                  <a:pt x="583020" y="2605334"/>
                </a:cubicBezTo>
                <a:lnTo>
                  <a:pt x="637296" y="2518490"/>
                </a:lnTo>
                <a:cubicBezTo>
                  <a:pt x="644533" y="2496779"/>
                  <a:pt x="648772" y="2473826"/>
                  <a:pt x="659006" y="2453356"/>
                </a:cubicBezTo>
                <a:cubicBezTo>
                  <a:pt x="686550" y="2398265"/>
                  <a:pt x="671740" y="2423399"/>
                  <a:pt x="702426" y="2377367"/>
                </a:cubicBezTo>
                <a:cubicBezTo>
                  <a:pt x="706044" y="2362893"/>
                  <a:pt x="706609" y="2347289"/>
                  <a:pt x="713281" y="2333945"/>
                </a:cubicBezTo>
                <a:cubicBezTo>
                  <a:pt x="721372" y="2317763"/>
                  <a:pt x="733933" y="2304139"/>
                  <a:pt x="745846" y="2290523"/>
                </a:cubicBezTo>
                <a:cubicBezTo>
                  <a:pt x="770221" y="2262664"/>
                  <a:pt x="801032" y="2234319"/>
                  <a:pt x="832686" y="2214534"/>
                </a:cubicBezTo>
                <a:cubicBezTo>
                  <a:pt x="846408" y="2205957"/>
                  <a:pt x="861961" y="2200682"/>
                  <a:pt x="876106" y="2192823"/>
                </a:cubicBezTo>
                <a:cubicBezTo>
                  <a:pt x="922852" y="2166851"/>
                  <a:pt x="965627" y="2134033"/>
                  <a:pt x="1017221" y="2116834"/>
                </a:cubicBezTo>
                <a:cubicBezTo>
                  <a:pt x="1038931" y="2109597"/>
                  <a:pt x="1061883" y="2105358"/>
                  <a:pt x="1082352" y="2095123"/>
                </a:cubicBezTo>
                <a:cubicBezTo>
                  <a:pt x="1096825" y="2087886"/>
                  <a:pt x="1110621" y="2079094"/>
                  <a:pt x="1125772" y="2073412"/>
                </a:cubicBezTo>
                <a:cubicBezTo>
                  <a:pt x="1154593" y="2062603"/>
                  <a:pt x="1207514" y="2057063"/>
                  <a:pt x="1234322" y="2051701"/>
                </a:cubicBezTo>
                <a:cubicBezTo>
                  <a:pt x="1248951" y="2048775"/>
                  <a:pt x="1263269" y="2044464"/>
                  <a:pt x="1277742" y="2040845"/>
                </a:cubicBezTo>
                <a:cubicBezTo>
                  <a:pt x="1292215" y="2029989"/>
                  <a:pt x="1307426" y="2020052"/>
                  <a:pt x="1321162" y="2008278"/>
                </a:cubicBezTo>
                <a:cubicBezTo>
                  <a:pt x="1332818" y="1998287"/>
                  <a:pt x="1343737" y="1987368"/>
                  <a:pt x="1353727" y="1975712"/>
                </a:cubicBezTo>
                <a:cubicBezTo>
                  <a:pt x="1378221" y="1947134"/>
                  <a:pt x="1394104" y="1923615"/>
                  <a:pt x="1408002" y="1888867"/>
                </a:cubicBezTo>
                <a:cubicBezTo>
                  <a:pt x="1416501" y="1867618"/>
                  <a:pt x="1422475" y="1845445"/>
                  <a:pt x="1429712" y="1823734"/>
                </a:cubicBezTo>
                <a:cubicBezTo>
                  <a:pt x="1433330" y="1812878"/>
                  <a:pt x="1438323" y="1802388"/>
                  <a:pt x="1440567" y="1791167"/>
                </a:cubicBezTo>
                <a:cubicBezTo>
                  <a:pt x="1442499" y="1781507"/>
                  <a:pt x="1456528" y="1706882"/>
                  <a:pt x="1462277" y="1693467"/>
                </a:cubicBezTo>
                <a:cubicBezTo>
                  <a:pt x="1467416" y="1681475"/>
                  <a:pt x="1476750" y="1671756"/>
                  <a:pt x="1483987" y="1660900"/>
                </a:cubicBezTo>
                <a:cubicBezTo>
                  <a:pt x="1487605" y="1642808"/>
                  <a:pt x="1489988" y="1624424"/>
                  <a:pt x="1494842" y="1606623"/>
                </a:cubicBezTo>
                <a:cubicBezTo>
                  <a:pt x="1500863" y="1584544"/>
                  <a:pt x="1511588" y="1563830"/>
                  <a:pt x="1516552" y="1541489"/>
                </a:cubicBezTo>
                <a:cubicBezTo>
                  <a:pt x="1523789" y="1508922"/>
                  <a:pt x="1530171" y="1476154"/>
                  <a:pt x="1538262" y="1443789"/>
                </a:cubicBezTo>
                <a:cubicBezTo>
                  <a:pt x="1541037" y="1432688"/>
                  <a:pt x="1546343" y="1422324"/>
                  <a:pt x="1549118" y="1411223"/>
                </a:cubicBezTo>
                <a:cubicBezTo>
                  <a:pt x="1570163" y="1327043"/>
                  <a:pt x="1545568" y="1385756"/>
                  <a:pt x="1581683" y="1313523"/>
                </a:cubicBezTo>
                <a:cubicBezTo>
                  <a:pt x="1585301" y="1295430"/>
                  <a:pt x="1592538" y="1277696"/>
                  <a:pt x="1592538" y="1259245"/>
                </a:cubicBezTo>
                <a:cubicBezTo>
                  <a:pt x="1592538" y="559134"/>
                  <a:pt x="1635124" y="923563"/>
                  <a:pt x="1559973" y="673044"/>
                </a:cubicBezTo>
                <a:cubicBezTo>
                  <a:pt x="1555686" y="658754"/>
                  <a:pt x="1552354" y="644186"/>
                  <a:pt x="1549118" y="629622"/>
                </a:cubicBezTo>
                <a:cubicBezTo>
                  <a:pt x="1545115" y="611610"/>
                  <a:pt x="1545114" y="592475"/>
                  <a:pt x="1538262" y="575344"/>
                </a:cubicBezTo>
                <a:cubicBezTo>
                  <a:pt x="1530426" y="555754"/>
                  <a:pt x="1515132" y="539939"/>
                  <a:pt x="1505697" y="521067"/>
                </a:cubicBezTo>
                <a:cubicBezTo>
                  <a:pt x="1500580" y="510832"/>
                  <a:pt x="1499959" y="498735"/>
                  <a:pt x="1494842" y="488500"/>
                </a:cubicBezTo>
                <a:cubicBezTo>
                  <a:pt x="1489008" y="476831"/>
                  <a:pt x="1478966" y="467602"/>
                  <a:pt x="1473132" y="455933"/>
                </a:cubicBezTo>
                <a:cubicBezTo>
                  <a:pt x="1444949" y="399565"/>
                  <a:pt x="1482972" y="444064"/>
                  <a:pt x="1440567" y="401655"/>
                </a:cubicBezTo>
                <a:cubicBezTo>
                  <a:pt x="1433330" y="379944"/>
                  <a:pt x="1422093" y="359177"/>
                  <a:pt x="1418857" y="336522"/>
                </a:cubicBezTo>
                <a:cubicBezTo>
                  <a:pt x="1416160" y="317642"/>
                  <a:pt x="1411721" y="254202"/>
                  <a:pt x="1397147" y="227967"/>
                </a:cubicBezTo>
                <a:cubicBezTo>
                  <a:pt x="1384475" y="205157"/>
                  <a:pt x="1373628" y="182735"/>
                  <a:pt x="1353727" y="162833"/>
                </a:cubicBezTo>
                <a:close/>
              </a:path>
            </a:pathLst>
          </a:custGeom>
          <a:solidFill>
            <a:srgbClr val="FAC090">
              <a:alpha val="6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572000" y="3022600"/>
            <a:ext cx="4262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While exists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(u,v) </a:t>
            </a:r>
            <a:r>
              <a:rPr lang="en-US" sz="1800">
                <a:latin typeface="Calibri" charset="0"/>
              </a:rPr>
              <a:t>edge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v</a:t>
            </a:r>
            <a:r>
              <a:rPr lang="en-US" sz="1800">
                <a:latin typeface="Calibri" charset="0"/>
              </a:rPr>
              <a:t> not in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R</a:t>
            </a:r>
            <a:r>
              <a:rPr lang="en-US" sz="1800">
                <a:latin typeface="Calibri" charset="0"/>
              </a:rPr>
              <a:t> and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u</a:t>
            </a:r>
            <a:r>
              <a:rPr lang="en-US" sz="1800">
                <a:latin typeface="Calibri" charset="0"/>
              </a:rPr>
              <a:t> in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R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804988" y="2281238"/>
            <a:ext cx="392112" cy="692150"/>
          </a:xfrm>
          <a:prstGeom prst="roundRect">
            <a:avLst/>
          </a:prstGeom>
          <a:solidFill>
            <a:schemeClr val="accent3">
              <a:lumMod val="60000"/>
              <a:lumOff val="40000"/>
              <a:alpha val="5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639888" y="1744663"/>
            <a:ext cx="1939925" cy="2978150"/>
          </a:xfrm>
          <a:custGeom>
            <a:avLst/>
            <a:gdLst>
              <a:gd name="connsiteX0" fmla="*/ 412491 w 1940920"/>
              <a:gd name="connsiteY0" fmla="*/ 58125 h 2979467"/>
              <a:gd name="connsiteX1" fmla="*/ 249666 w 1940920"/>
              <a:gd name="connsiteY1" fmla="*/ 68981 h 2979467"/>
              <a:gd name="connsiteX2" fmla="*/ 141116 w 1940920"/>
              <a:gd name="connsiteY2" fmla="*/ 166681 h 2979467"/>
              <a:gd name="connsiteX3" fmla="*/ 130261 w 1940920"/>
              <a:gd name="connsiteY3" fmla="*/ 199247 h 2979467"/>
              <a:gd name="connsiteX4" fmla="*/ 86841 w 1940920"/>
              <a:gd name="connsiteY4" fmla="*/ 286092 h 2979467"/>
              <a:gd name="connsiteX5" fmla="*/ 65131 w 1940920"/>
              <a:gd name="connsiteY5" fmla="*/ 351225 h 2979467"/>
              <a:gd name="connsiteX6" fmla="*/ 21711 w 1940920"/>
              <a:gd name="connsiteY6" fmla="*/ 448925 h 2979467"/>
              <a:gd name="connsiteX7" fmla="*/ 10855 w 1940920"/>
              <a:gd name="connsiteY7" fmla="*/ 481492 h 2979467"/>
              <a:gd name="connsiteX8" fmla="*/ 0 w 1940920"/>
              <a:gd name="connsiteY8" fmla="*/ 514058 h 2979467"/>
              <a:gd name="connsiteX9" fmla="*/ 0 w 1940920"/>
              <a:gd name="connsiteY9" fmla="*/ 676892 h 2979467"/>
              <a:gd name="connsiteX10" fmla="*/ 10855 w 1940920"/>
              <a:gd name="connsiteY10" fmla="*/ 959136 h 2979467"/>
              <a:gd name="connsiteX11" fmla="*/ 21711 w 1940920"/>
              <a:gd name="connsiteY11" fmla="*/ 1013414 h 2979467"/>
              <a:gd name="connsiteX12" fmla="*/ 32566 w 1940920"/>
              <a:gd name="connsiteY12" fmla="*/ 1045981 h 2979467"/>
              <a:gd name="connsiteX13" fmla="*/ 108551 w 1940920"/>
              <a:gd name="connsiteY13" fmla="*/ 1067692 h 2979467"/>
              <a:gd name="connsiteX14" fmla="*/ 130261 w 1940920"/>
              <a:gd name="connsiteY14" fmla="*/ 1121970 h 2979467"/>
              <a:gd name="connsiteX15" fmla="*/ 151971 w 1940920"/>
              <a:gd name="connsiteY15" fmla="*/ 1154537 h 2979467"/>
              <a:gd name="connsiteX16" fmla="*/ 173681 w 1940920"/>
              <a:gd name="connsiteY16" fmla="*/ 1197959 h 2979467"/>
              <a:gd name="connsiteX17" fmla="*/ 206246 w 1940920"/>
              <a:gd name="connsiteY17" fmla="*/ 1306514 h 2979467"/>
              <a:gd name="connsiteX18" fmla="*/ 227956 w 1940920"/>
              <a:gd name="connsiteY18" fmla="*/ 1371648 h 2979467"/>
              <a:gd name="connsiteX19" fmla="*/ 238811 w 1940920"/>
              <a:gd name="connsiteY19" fmla="*/ 1404214 h 2979467"/>
              <a:gd name="connsiteX20" fmla="*/ 249666 w 1940920"/>
              <a:gd name="connsiteY20" fmla="*/ 1436781 h 2979467"/>
              <a:gd name="connsiteX21" fmla="*/ 282231 w 1940920"/>
              <a:gd name="connsiteY21" fmla="*/ 1469348 h 2979467"/>
              <a:gd name="connsiteX22" fmla="*/ 293086 w 1940920"/>
              <a:gd name="connsiteY22" fmla="*/ 1545337 h 2979467"/>
              <a:gd name="connsiteX23" fmla="*/ 303941 w 1940920"/>
              <a:gd name="connsiteY23" fmla="*/ 1610470 h 2979467"/>
              <a:gd name="connsiteX24" fmla="*/ 325651 w 1940920"/>
              <a:gd name="connsiteY24" fmla="*/ 1740737 h 2979467"/>
              <a:gd name="connsiteX25" fmla="*/ 336506 w 1940920"/>
              <a:gd name="connsiteY25" fmla="*/ 1871003 h 2979467"/>
              <a:gd name="connsiteX26" fmla="*/ 358216 w 1940920"/>
              <a:gd name="connsiteY26" fmla="*/ 2164104 h 2979467"/>
              <a:gd name="connsiteX27" fmla="*/ 347361 w 1940920"/>
              <a:gd name="connsiteY27" fmla="*/ 2316081 h 2979467"/>
              <a:gd name="connsiteX28" fmla="*/ 336506 w 1940920"/>
              <a:gd name="connsiteY28" fmla="*/ 2359504 h 2979467"/>
              <a:gd name="connsiteX29" fmla="*/ 347361 w 1940920"/>
              <a:gd name="connsiteY29" fmla="*/ 2782871 h 2979467"/>
              <a:gd name="connsiteX30" fmla="*/ 423346 w 1940920"/>
              <a:gd name="connsiteY30" fmla="*/ 2826293 h 2979467"/>
              <a:gd name="connsiteX31" fmla="*/ 542752 w 1940920"/>
              <a:gd name="connsiteY31" fmla="*/ 2858859 h 2979467"/>
              <a:gd name="connsiteX32" fmla="*/ 597027 w 1940920"/>
              <a:gd name="connsiteY32" fmla="*/ 2880571 h 2979467"/>
              <a:gd name="connsiteX33" fmla="*/ 629592 w 1940920"/>
              <a:gd name="connsiteY33" fmla="*/ 2902282 h 2979467"/>
              <a:gd name="connsiteX34" fmla="*/ 683867 w 1940920"/>
              <a:gd name="connsiteY34" fmla="*/ 2913137 h 2979467"/>
              <a:gd name="connsiteX35" fmla="*/ 738142 w 1940920"/>
              <a:gd name="connsiteY35" fmla="*/ 2934848 h 2979467"/>
              <a:gd name="connsiteX36" fmla="*/ 824982 w 1940920"/>
              <a:gd name="connsiteY36" fmla="*/ 2956559 h 2979467"/>
              <a:gd name="connsiteX37" fmla="*/ 922677 w 1940920"/>
              <a:gd name="connsiteY37" fmla="*/ 2978271 h 2979467"/>
              <a:gd name="connsiteX38" fmla="*/ 1009518 w 1940920"/>
              <a:gd name="connsiteY38" fmla="*/ 2967415 h 2979467"/>
              <a:gd name="connsiteX39" fmla="*/ 1052938 w 1940920"/>
              <a:gd name="connsiteY39" fmla="*/ 2956559 h 2979467"/>
              <a:gd name="connsiteX40" fmla="*/ 1074648 w 1940920"/>
              <a:gd name="connsiteY40" fmla="*/ 2923993 h 2979467"/>
              <a:gd name="connsiteX41" fmla="*/ 1139778 w 1940920"/>
              <a:gd name="connsiteY41" fmla="*/ 2902282 h 2979467"/>
              <a:gd name="connsiteX42" fmla="*/ 1172343 w 1940920"/>
              <a:gd name="connsiteY42" fmla="*/ 2858859 h 2979467"/>
              <a:gd name="connsiteX43" fmla="*/ 1204908 w 1940920"/>
              <a:gd name="connsiteY43" fmla="*/ 2837148 h 2979467"/>
              <a:gd name="connsiteX44" fmla="*/ 1248328 w 1940920"/>
              <a:gd name="connsiteY44" fmla="*/ 2793726 h 2979467"/>
              <a:gd name="connsiteX45" fmla="*/ 1270038 w 1940920"/>
              <a:gd name="connsiteY45" fmla="*/ 2761159 h 2979467"/>
              <a:gd name="connsiteX46" fmla="*/ 1302603 w 1940920"/>
              <a:gd name="connsiteY46" fmla="*/ 2717737 h 2979467"/>
              <a:gd name="connsiteX47" fmla="*/ 1335168 w 1940920"/>
              <a:gd name="connsiteY47" fmla="*/ 2685170 h 2979467"/>
              <a:gd name="connsiteX48" fmla="*/ 1378588 w 1940920"/>
              <a:gd name="connsiteY48" fmla="*/ 2630893 h 2979467"/>
              <a:gd name="connsiteX49" fmla="*/ 1400298 w 1940920"/>
              <a:gd name="connsiteY49" fmla="*/ 2598326 h 2979467"/>
              <a:gd name="connsiteX50" fmla="*/ 1487139 w 1940920"/>
              <a:gd name="connsiteY50" fmla="*/ 2511482 h 2979467"/>
              <a:gd name="connsiteX51" fmla="*/ 1552269 w 1940920"/>
              <a:gd name="connsiteY51" fmla="*/ 2457204 h 2979467"/>
              <a:gd name="connsiteX52" fmla="*/ 1573979 w 1940920"/>
              <a:gd name="connsiteY52" fmla="*/ 2424637 h 2979467"/>
              <a:gd name="connsiteX53" fmla="*/ 1639109 w 1940920"/>
              <a:gd name="connsiteY53" fmla="*/ 2381215 h 2979467"/>
              <a:gd name="connsiteX54" fmla="*/ 1704239 w 1940920"/>
              <a:gd name="connsiteY54" fmla="*/ 2305226 h 2979467"/>
              <a:gd name="connsiteX55" fmla="*/ 1736804 w 1940920"/>
              <a:gd name="connsiteY55" fmla="*/ 2240093 h 2979467"/>
              <a:gd name="connsiteX56" fmla="*/ 1801934 w 1940920"/>
              <a:gd name="connsiteY56" fmla="*/ 2207526 h 2979467"/>
              <a:gd name="connsiteX57" fmla="*/ 1823644 w 1940920"/>
              <a:gd name="connsiteY57" fmla="*/ 2164104 h 2979467"/>
              <a:gd name="connsiteX58" fmla="*/ 1867064 w 1940920"/>
              <a:gd name="connsiteY58" fmla="*/ 2098970 h 2979467"/>
              <a:gd name="connsiteX59" fmla="*/ 1899629 w 1940920"/>
              <a:gd name="connsiteY59" fmla="*/ 2044692 h 2979467"/>
              <a:gd name="connsiteX60" fmla="*/ 1910485 w 1940920"/>
              <a:gd name="connsiteY60" fmla="*/ 2012126 h 2979467"/>
              <a:gd name="connsiteX61" fmla="*/ 1910485 w 1940920"/>
              <a:gd name="connsiteY61" fmla="*/ 1567048 h 2979467"/>
              <a:gd name="connsiteX62" fmla="*/ 1845354 w 1940920"/>
              <a:gd name="connsiteY62" fmla="*/ 1556192 h 2979467"/>
              <a:gd name="connsiteX63" fmla="*/ 1834499 w 1940920"/>
              <a:gd name="connsiteY63" fmla="*/ 1208814 h 2979467"/>
              <a:gd name="connsiteX64" fmla="*/ 1780224 w 1940920"/>
              <a:gd name="connsiteY64" fmla="*/ 1056836 h 2979467"/>
              <a:gd name="connsiteX65" fmla="*/ 1769369 w 1940920"/>
              <a:gd name="connsiteY65" fmla="*/ 1013414 h 2979467"/>
              <a:gd name="connsiteX66" fmla="*/ 1725949 w 1940920"/>
              <a:gd name="connsiteY66" fmla="*/ 926570 h 2979467"/>
              <a:gd name="connsiteX67" fmla="*/ 1704239 w 1940920"/>
              <a:gd name="connsiteY67" fmla="*/ 850581 h 2979467"/>
              <a:gd name="connsiteX68" fmla="*/ 1693384 w 1940920"/>
              <a:gd name="connsiteY68" fmla="*/ 807159 h 2979467"/>
              <a:gd name="connsiteX69" fmla="*/ 1671674 w 1940920"/>
              <a:gd name="connsiteY69" fmla="*/ 752881 h 2979467"/>
              <a:gd name="connsiteX70" fmla="*/ 1639109 w 1940920"/>
              <a:gd name="connsiteY70" fmla="*/ 676892 h 2979467"/>
              <a:gd name="connsiteX71" fmla="*/ 1628254 w 1940920"/>
              <a:gd name="connsiteY71" fmla="*/ 644325 h 2979467"/>
              <a:gd name="connsiteX72" fmla="*/ 1530559 w 1940920"/>
              <a:gd name="connsiteY72" fmla="*/ 611759 h 2979467"/>
              <a:gd name="connsiteX73" fmla="*/ 1454574 w 1940920"/>
              <a:gd name="connsiteY73" fmla="*/ 514058 h 2979467"/>
              <a:gd name="connsiteX74" fmla="*/ 1400298 w 1940920"/>
              <a:gd name="connsiteY74" fmla="*/ 427214 h 2979467"/>
              <a:gd name="connsiteX75" fmla="*/ 1378588 w 1940920"/>
              <a:gd name="connsiteY75" fmla="*/ 394647 h 2979467"/>
              <a:gd name="connsiteX76" fmla="*/ 1302603 w 1940920"/>
              <a:gd name="connsiteY76" fmla="*/ 318658 h 2979467"/>
              <a:gd name="connsiteX77" fmla="*/ 1248328 w 1940920"/>
              <a:gd name="connsiteY77" fmla="*/ 264381 h 2979467"/>
              <a:gd name="connsiteX78" fmla="*/ 1226618 w 1940920"/>
              <a:gd name="connsiteY78" fmla="*/ 231814 h 2979467"/>
              <a:gd name="connsiteX79" fmla="*/ 1204908 w 1940920"/>
              <a:gd name="connsiteY79" fmla="*/ 188392 h 2979467"/>
              <a:gd name="connsiteX80" fmla="*/ 1150633 w 1940920"/>
              <a:gd name="connsiteY80" fmla="*/ 134114 h 2979467"/>
              <a:gd name="connsiteX81" fmla="*/ 1139778 w 1940920"/>
              <a:gd name="connsiteY81" fmla="*/ 101547 h 2979467"/>
              <a:gd name="connsiteX82" fmla="*/ 1107213 w 1940920"/>
              <a:gd name="connsiteY82" fmla="*/ 68981 h 2979467"/>
              <a:gd name="connsiteX83" fmla="*/ 976953 w 1940920"/>
              <a:gd name="connsiteY83" fmla="*/ 47269 h 2979467"/>
              <a:gd name="connsiteX84" fmla="*/ 835837 w 1940920"/>
              <a:gd name="connsiteY84" fmla="*/ 36414 h 2979467"/>
              <a:gd name="connsiteX85" fmla="*/ 466766 w 1940920"/>
              <a:gd name="connsiteY85" fmla="*/ 47269 h 2979467"/>
              <a:gd name="connsiteX86" fmla="*/ 412491 w 1940920"/>
              <a:gd name="connsiteY86" fmla="*/ 58125 h 297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940920" h="2979467">
                <a:moveTo>
                  <a:pt x="412491" y="58125"/>
                </a:moveTo>
                <a:cubicBezTo>
                  <a:pt x="376308" y="61744"/>
                  <a:pt x="301705" y="53142"/>
                  <a:pt x="249666" y="68981"/>
                </a:cubicBezTo>
                <a:cubicBezTo>
                  <a:pt x="212122" y="80408"/>
                  <a:pt x="161359" y="126194"/>
                  <a:pt x="141116" y="166681"/>
                </a:cubicBezTo>
                <a:cubicBezTo>
                  <a:pt x="135999" y="176916"/>
                  <a:pt x="135378" y="189012"/>
                  <a:pt x="130261" y="199247"/>
                </a:cubicBezTo>
                <a:cubicBezTo>
                  <a:pt x="81991" y="295792"/>
                  <a:pt x="136922" y="148361"/>
                  <a:pt x="86841" y="286092"/>
                </a:cubicBezTo>
                <a:cubicBezTo>
                  <a:pt x="79020" y="307600"/>
                  <a:pt x="77825" y="332183"/>
                  <a:pt x="65131" y="351225"/>
                </a:cubicBezTo>
                <a:cubicBezTo>
                  <a:pt x="30726" y="402835"/>
                  <a:pt x="47548" y="371413"/>
                  <a:pt x="21711" y="448925"/>
                </a:cubicBezTo>
                <a:lnTo>
                  <a:pt x="10855" y="481492"/>
                </a:lnTo>
                <a:lnTo>
                  <a:pt x="0" y="514058"/>
                </a:lnTo>
                <a:cubicBezTo>
                  <a:pt x="24425" y="636192"/>
                  <a:pt x="0" y="486519"/>
                  <a:pt x="0" y="676892"/>
                </a:cubicBezTo>
                <a:cubicBezTo>
                  <a:pt x="0" y="771043"/>
                  <a:pt x="4793" y="865180"/>
                  <a:pt x="10855" y="959136"/>
                </a:cubicBezTo>
                <a:cubicBezTo>
                  <a:pt x="12043" y="977549"/>
                  <a:pt x="17236" y="995514"/>
                  <a:pt x="21711" y="1013414"/>
                </a:cubicBezTo>
                <a:cubicBezTo>
                  <a:pt x="24486" y="1024515"/>
                  <a:pt x="22863" y="1039916"/>
                  <a:pt x="32566" y="1045981"/>
                </a:cubicBezTo>
                <a:cubicBezTo>
                  <a:pt x="54904" y="1059943"/>
                  <a:pt x="83223" y="1060455"/>
                  <a:pt x="108551" y="1067692"/>
                </a:cubicBezTo>
                <a:cubicBezTo>
                  <a:pt x="115788" y="1085785"/>
                  <a:pt x="121547" y="1104541"/>
                  <a:pt x="130261" y="1121970"/>
                </a:cubicBezTo>
                <a:cubicBezTo>
                  <a:pt x="136095" y="1133639"/>
                  <a:pt x="145498" y="1143209"/>
                  <a:pt x="151971" y="1154537"/>
                </a:cubicBezTo>
                <a:cubicBezTo>
                  <a:pt x="159999" y="1168587"/>
                  <a:pt x="166444" y="1183485"/>
                  <a:pt x="173681" y="1197959"/>
                </a:cubicBezTo>
                <a:cubicBezTo>
                  <a:pt x="197499" y="1364695"/>
                  <a:pt x="164674" y="1212973"/>
                  <a:pt x="206246" y="1306514"/>
                </a:cubicBezTo>
                <a:cubicBezTo>
                  <a:pt x="215540" y="1327427"/>
                  <a:pt x="220719" y="1349937"/>
                  <a:pt x="227956" y="1371648"/>
                </a:cubicBezTo>
                <a:lnTo>
                  <a:pt x="238811" y="1404214"/>
                </a:lnTo>
                <a:cubicBezTo>
                  <a:pt x="242429" y="1415070"/>
                  <a:pt x="241575" y="1428689"/>
                  <a:pt x="249666" y="1436781"/>
                </a:cubicBezTo>
                <a:lnTo>
                  <a:pt x="282231" y="1469348"/>
                </a:lnTo>
                <a:cubicBezTo>
                  <a:pt x="285849" y="1494678"/>
                  <a:pt x="289196" y="1520048"/>
                  <a:pt x="293086" y="1545337"/>
                </a:cubicBezTo>
                <a:cubicBezTo>
                  <a:pt x="296433" y="1567092"/>
                  <a:pt x="300828" y="1588681"/>
                  <a:pt x="303941" y="1610470"/>
                </a:cubicBezTo>
                <a:cubicBezTo>
                  <a:pt x="320882" y="1729061"/>
                  <a:pt x="305555" y="1660348"/>
                  <a:pt x="325651" y="1740737"/>
                </a:cubicBezTo>
                <a:cubicBezTo>
                  <a:pt x="329269" y="1784159"/>
                  <a:pt x="334089" y="1827498"/>
                  <a:pt x="336506" y="1871003"/>
                </a:cubicBezTo>
                <a:cubicBezTo>
                  <a:pt x="352370" y="2156569"/>
                  <a:pt x="319279" y="2047287"/>
                  <a:pt x="358216" y="2164104"/>
                </a:cubicBezTo>
                <a:cubicBezTo>
                  <a:pt x="354598" y="2214763"/>
                  <a:pt x="352969" y="2265604"/>
                  <a:pt x="347361" y="2316081"/>
                </a:cubicBezTo>
                <a:cubicBezTo>
                  <a:pt x="345713" y="2330909"/>
                  <a:pt x="336506" y="2344584"/>
                  <a:pt x="336506" y="2359504"/>
                </a:cubicBezTo>
                <a:cubicBezTo>
                  <a:pt x="336506" y="2500673"/>
                  <a:pt x="330674" y="2642692"/>
                  <a:pt x="347361" y="2782871"/>
                </a:cubicBezTo>
                <a:cubicBezTo>
                  <a:pt x="349908" y="2804263"/>
                  <a:pt x="405258" y="2821125"/>
                  <a:pt x="423346" y="2826293"/>
                </a:cubicBezTo>
                <a:cubicBezTo>
                  <a:pt x="492902" y="2846167"/>
                  <a:pt x="451396" y="2828405"/>
                  <a:pt x="542752" y="2858859"/>
                </a:cubicBezTo>
                <a:cubicBezTo>
                  <a:pt x="561238" y="2865021"/>
                  <a:pt x="579599" y="2871856"/>
                  <a:pt x="597027" y="2880571"/>
                </a:cubicBezTo>
                <a:cubicBezTo>
                  <a:pt x="608696" y="2886406"/>
                  <a:pt x="617376" y="2897701"/>
                  <a:pt x="629592" y="2902282"/>
                </a:cubicBezTo>
                <a:cubicBezTo>
                  <a:pt x="646867" y="2908760"/>
                  <a:pt x="665775" y="2909519"/>
                  <a:pt x="683867" y="2913137"/>
                </a:cubicBezTo>
                <a:cubicBezTo>
                  <a:pt x="701959" y="2920374"/>
                  <a:pt x="719518" y="2929117"/>
                  <a:pt x="738142" y="2934848"/>
                </a:cubicBezTo>
                <a:cubicBezTo>
                  <a:pt x="766660" y="2943623"/>
                  <a:pt x="796196" y="2948708"/>
                  <a:pt x="824982" y="2956559"/>
                </a:cubicBezTo>
                <a:cubicBezTo>
                  <a:pt x="908973" y="2979467"/>
                  <a:pt x="787503" y="2955740"/>
                  <a:pt x="922677" y="2978271"/>
                </a:cubicBezTo>
                <a:cubicBezTo>
                  <a:pt x="951624" y="2974652"/>
                  <a:pt x="980743" y="2972211"/>
                  <a:pt x="1009518" y="2967415"/>
                </a:cubicBezTo>
                <a:cubicBezTo>
                  <a:pt x="1024234" y="2964962"/>
                  <a:pt x="1040525" y="2964835"/>
                  <a:pt x="1052938" y="2956559"/>
                </a:cubicBezTo>
                <a:cubicBezTo>
                  <a:pt x="1063793" y="2949322"/>
                  <a:pt x="1063585" y="2930908"/>
                  <a:pt x="1074648" y="2923993"/>
                </a:cubicBezTo>
                <a:cubicBezTo>
                  <a:pt x="1094054" y="2911864"/>
                  <a:pt x="1118068" y="2909519"/>
                  <a:pt x="1139778" y="2902282"/>
                </a:cubicBezTo>
                <a:cubicBezTo>
                  <a:pt x="1150633" y="2887808"/>
                  <a:pt x="1159550" y="2871653"/>
                  <a:pt x="1172343" y="2858859"/>
                </a:cubicBezTo>
                <a:cubicBezTo>
                  <a:pt x="1181568" y="2849634"/>
                  <a:pt x="1195003" y="2845639"/>
                  <a:pt x="1204908" y="2837148"/>
                </a:cubicBezTo>
                <a:cubicBezTo>
                  <a:pt x="1220449" y="2823827"/>
                  <a:pt x="1235007" y="2809267"/>
                  <a:pt x="1248328" y="2793726"/>
                </a:cubicBezTo>
                <a:cubicBezTo>
                  <a:pt x="1256818" y="2783820"/>
                  <a:pt x="1262455" y="2771776"/>
                  <a:pt x="1270038" y="2761159"/>
                </a:cubicBezTo>
                <a:cubicBezTo>
                  <a:pt x="1280554" y="2746437"/>
                  <a:pt x="1290829" y="2731474"/>
                  <a:pt x="1302603" y="2717737"/>
                </a:cubicBezTo>
                <a:cubicBezTo>
                  <a:pt x="1312593" y="2706081"/>
                  <a:pt x="1325059" y="2696724"/>
                  <a:pt x="1335168" y="2685170"/>
                </a:cubicBezTo>
                <a:cubicBezTo>
                  <a:pt x="1350425" y="2667733"/>
                  <a:pt x="1364687" y="2649429"/>
                  <a:pt x="1378588" y="2630893"/>
                </a:cubicBezTo>
                <a:cubicBezTo>
                  <a:pt x="1386416" y="2620456"/>
                  <a:pt x="1391522" y="2607980"/>
                  <a:pt x="1400298" y="2598326"/>
                </a:cubicBezTo>
                <a:cubicBezTo>
                  <a:pt x="1427835" y="2568034"/>
                  <a:pt x="1458192" y="2540430"/>
                  <a:pt x="1487139" y="2511482"/>
                </a:cubicBezTo>
                <a:cubicBezTo>
                  <a:pt x="1528931" y="2469688"/>
                  <a:pt x="1506929" y="2487432"/>
                  <a:pt x="1552269" y="2457204"/>
                </a:cubicBezTo>
                <a:cubicBezTo>
                  <a:pt x="1559506" y="2446348"/>
                  <a:pt x="1564161" y="2433229"/>
                  <a:pt x="1573979" y="2424637"/>
                </a:cubicBezTo>
                <a:cubicBezTo>
                  <a:pt x="1593615" y="2407454"/>
                  <a:pt x="1623454" y="2402089"/>
                  <a:pt x="1639109" y="2381215"/>
                </a:cubicBezTo>
                <a:cubicBezTo>
                  <a:pt x="1680885" y="2325511"/>
                  <a:pt x="1658881" y="2350587"/>
                  <a:pt x="1704239" y="2305226"/>
                </a:cubicBezTo>
                <a:cubicBezTo>
                  <a:pt x="1711017" y="2284891"/>
                  <a:pt x="1718099" y="2254123"/>
                  <a:pt x="1736804" y="2240093"/>
                </a:cubicBezTo>
                <a:cubicBezTo>
                  <a:pt x="1756222" y="2225529"/>
                  <a:pt x="1780224" y="2218382"/>
                  <a:pt x="1801934" y="2207526"/>
                </a:cubicBezTo>
                <a:cubicBezTo>
                  <a:pt x="1809171" y="2193052"/>
                  <a:pt x="1815319" y="2177980"/>
                  <a:pt x="1823644" y="2164104"/>
                </a:cubicBezTo>
                <a:cubicBezTo>
                  <a:pt x="1837068" y="2141729"/>
                  <a:pt x="1858813" y="2123724"/>
                  <a:pt x="1867064" y="2098970"/>
                </a:cubicBezTo>
                <a:cubicBezTo>
                  <a:pt x="1881155" y="2056695"/>
                  <a:pt x="1869828" y="2074495"/>
                  <a:pt x="1899629" y="2044692"/>
                </a:cubicBezTo>
                <a:cubicBezTo>
                  <a:pt x="1903248" y="2033837"/>
                  <a:pt x="1908003" y="2023296"/>
                  <a:pt x="1910485" y="2012126"/>
                </a:cubicBezTo>
                <a:cubicBezTo>
                  <a:pt x="1940920" y="1875166"/>
                  <a:pt x="1929151" y="1663047"/>
                  <a:pt x="1910485" y="1567048"/>
                </a:cubicBezTo>
                <a:cubicBezTo>
                  <a:pt x="1906284" y="1545443"/>
                  <a:pt x="1867064" y="1559811"/>
                  <a:pt x="1845354" y="1556192"/>
                </a:cubicBezTo>
                <a:cubicBezTo>
                  <a:pt x="1841736" y="1440399"/>
                  <a:pt x="1845747" y="1324116"/>
                  <a:pt x="1834499" y="1208814"/>
                </a:cubicBezTo>
                <a:cubicBezTo>
                  <a:pt x="1830313" y="1165901"/>
                  <a:pt x="1795076" y="1101394"/>
                  <a:pt x="1780224" y="1056836"/>
                </a:cubicBezTo>
                <a:cubicBezTo>
                  <a:pt x="1775506" y="1042682"/>
                  <a:pt x="1775107" y="1027186"/>
                  <a:pt x="1769369" y="1013414"/>
                </a:cubicBezTo>
                <a:cubicBezTo>
                  <a:pt x="1756922" y="983539"/>
                  <a:pt x="1733798" y="957968"/>
                  <a:pt x="1725949" y="926570"/>
                </a:cubicBezTo>
                <a:cubicBezTo>
                  <a:pt x="1692015" y="790827"/>
                  <a:pt x="1735384" y="959595"/>
                  <a:pt x="1704239" y="850581"/>
                </a:cubicBezTo>
                <a:cubicBezTo>
                  <a:pt x="1700141" y="836236"/>
                  <a:pt x="1698102" y="821313"/>
                  <a:pt x="1693384" y="807159"/>
                </a:cubicBezTo>
                <a:cubicBezTo>
                  <a:pt x="1687222" y="788673"/>
                  <a:pt x="1678516" y="771127"/>
                  <a:pt x="1671674" y="752881"/>
                </a:cubicBezTo>
                <a:cubicBezTo>
                  <a:pt x="1620760" y="617102"/>
                  <a:pt x="1715351" y="854799"/>
                  <a:pt x="1639109" y="676892"/>
                </a:cubicBezTo>
                <a:cubicBezTo>
                  <a:pt x="1634602" y="666374"/>
                  <a:pt x="1635402" y="653261"/>
                  <a:pt x="1628254" y="644325"/>
                </a:cubicBezTo>
                <a:cubicBezTo>
                  <a:pt x="1604772" y="614971"/>
                  <a:pt x="1562340" y="617056"/>
                  <a:pt x="1530559" y="611759"/>
                </a:cubicBezTo>
                <a:cubicBezTo>
                  <a:pt x="1505231" y="579192"/>
                  <a:pt x="1476440" y="549044"/>
                  <a:pt x="1454574" y="514058"/>
                </a:cubicBezTo>
                <a:cubicBezTo>
                  <a:pt x="1436482" y="485110"/>
                  <a:pt x="1418625" y="456014"/>
                  <a:pt x="1400298" y="427214"/>
                </a:cubicBezTo>
                <a:cubicBezTo>
                  <a:pt x="1393294" y="416207"/>
                  <a:pt x="1387813" y="403873"/>
                  <a:pt x="1378588" y="394647"/>
                </a:cubicBezTo>
                <a:cubicBezTo>
                  <a:pt x="1353260" y="369317"/>
                  <a:pt x="1322472" y="348463"/>
                  <a:pt x="1302603" y="318658"/>
                </a:cubicBezTo>
                <a:cubicBezTo>
                  <a:pt x="1273656" y="275237"/>
                  <a:pt x="1291748" y="293329"/>
                  <a:pt x="1248328" y="264381"/>
                </a:cubicBezTo>
                <a:cubicBezTo>
                  <a:pt x="1241091" y="253525"/>
                  <a:pt x="1233091" y="243142"/>
                  <a:pt x="1226618" y="231814"/>
                </a:cubicBezTo>
                <a:cubicBezTo>
                  <a:pt x="1218590" y="217764"/>
                  <a:pt x="1214843" y="201166"/>
                  <a:pt x="1204908" y="188392"/>
                </a:cubicBezTo>
                <a:cubicBezTo>
                  <a:pt x="1189200" y="168195"/>
                  <a:pt x="1168725" y="152207"/>
                  <a:pt x="1150633" y="134114"/>
                </a:cubicBezTo>
                <a:cubicBezTo>
                  <a:pt x="1147015" y="123258"/>
                  <a:pt x="1146125" y="111068"/>
                  <a:pt x="1139778" y="101547"/>
                </a:cubicBezTo>
                <a:cubicBezTo>
                  <a:pt x="1131263" y="88774"/>
                  <a:pt x="1120542" y="76598"/>
                  <a:pt x="1107213" y="68981"/>
                </a:cubicBezTo>
                <a:cubicBezTo>
                  <a:pt x="1087151" y="57517"/>
                  <a:pt x="977583" y="47329"/>
                  <a:pt x="976953" y="47269"/>
                </a:cubicBezTo>
                <a:cubicBezTo>
                  <a:pt x="929988" y="42796"/>
                  <a:pt x="882876" y="40032"/>
                  <a:pt x="835837" y="36414"/>
                </a:cubicBezTo>
                <a:cubicBezTo>
                  <a:pt x="690195" y="0"/>
                  <a:pt x="783086" y="18511"/>
                  <a:pt x="466766" y="47269"/>
                </a:cubicBezTo>
                <a:cubicBezTo>
                  <a:pt x="297010" y="62702"/>
                  <a:pt x="448674" y="54506"/>
                  <a:pt x="412491" y="58125"/>
                </a:cubicBezTo>
                <a:close/>
              </a:path>
            </a:pathLst>
          </a:custGeom>
          <a:solidFill>
            <a:schemeClr val="accent6">
              <a:alpha val="4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253038" y="3625850"/>
            <a:ext cx="11477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Add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v</a:t>
            </a:r>
            <a:r>
              <a:rPr lang="en-US" sz="1800">
                <a:latin typeface="Calibri" charset="0"/>
              </a:rPr>
              <a:t> to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R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4572000" y="4244975"/>
            <a:ext cx="10334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Output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R</a:t>
            </a:r>
          </a:p>
        </p:txBody>
      </p:sp>
      <p:sp>
        <p:nvSpPr>
          <p:cNvPr id="32" name="Freeform 31"/>
          <p:cNvSpPr/>
          <p:nvPr/>
        </p:nvSpPr>
        <p:spPr>
          <a:xfrm>
            <a:off x="430213" y="1763713"/>
            <a:ext cx="3217862" cy="2746375"/>
          </a:xfrm>
          <a:custGeom>
            <a:avLst/>
            <a:gdLst>
              <a:gd name="connsiteX0" fmla="*/ 1925436 w 3217354"/>
              <a:gd name="connsiteY0" fmla="*/ 27407 h 2746067"/>
              <a:gd name="connsiteX1" fmla="*/ 1534655 w 3217354"/>
              <a:gd name="connsiteY1" fmla="*/ 49119 h 2746067"/>
              <a:gd name="connsiteX2" fmla="*/ 1382685 w 3217354"/>
              <a:gd name="connsiteY2" fmla="*/ 81685 h 2746067"/>
              <a:gd name="connsiteX3" fmla="*/ 1122164 w 3217354"/>
              <a:gd name="connsiteY3" fmla="*/ 114252 h 2746067"/>
              <a:gd name="connsiteX4" fmla="*/ 818224 w 3217354"/>
              <a:gd name="connsiteY4" fmla="*/ 157674 h 2746067"/>
              <a:gd name="connsiteX5" fmla="*/ 535993 w 3217354"/>
              <a:gd name="connsiteY5" fmla="*/ 168530 h 2746067"/>
              <a:gd name="connsiteX6" fmla="*/ 492573 w 3217354"/>
              <a:gd name="connsiteY6" fmla="*/ 179385 h 2746067"/>
              <a:gd name="connsiteX7" fmla="*/ 416588 w 3217354"/>
              <a:gd name="connsiteY7" fmla="*/ 190241 h 2746067"/>
              <a:gd name="connsiteX8" fmla="*/ 351458 w 3217354"/>
              <a:gd name="connsiteY8" fmla="*/ 201096 h 2746067"/>
              <a:gd name="connsiteX9" fmla="*/ 188632 w 3217354"/>
              <a:gd name="connsiteY9" fmla="*/ 287941 h 2746067"/>
              <a:gd name="connsiteX10" fmla="*/ 134357 w 3217354"/>
              <a:gd name="connsiteY10" fmla="*/ 342219 h 2746067"/>
              <a:gd name="connsiteX11" fmla="*/ 80082 w 3217354"/>
              <a:gd name="connsiteY11" fmla="*/ 385641 h 2746067"/>
              <a:gd name="connsiteX12" fmla="*/ 58372 w 3217354"/>
              <a:gd name="connsiteY12" fmla="*/ 418208 h 2746067"/>
              <a:gd name="connsiteX13" fmla="*/ 25807 w 3217354"/>
              <a:gd name="connsiteY13" fmla="*/ 461630 h 2746067"/>
              <a:gd name="connsiteX14" fmla="*/ 25807 w 3217354"/>
              <a:gd name="connsiteY14" fmla="*/ 570185 h 2746067"/>
              <a:gd name="connsiteX15" fmla="*/ 80082 w 3217354"/>
              <a:gd name="connsiteY15" fmla="*/ 613608 h 2746067"/>
              <a:gd name="connsiteX16" fmla="*/ 90937 w 3217354"/>
              <a:gd name="connsiteY16" fmla="*/ 1145530 h 2746067"/>
              <a:gd name="connsiteX17" fmla="*/ 145212 w 3217354"/>
              <a:gd name="connsiteY17" fmla="*/ 1351786 h 2746067"/>
              <a:gd name="connsiteX18" fmla="*/ 221197 w 3217354"/>
              <a:gd name="connsiteY18" fmla="*/ 1536330 h 2746067"/>
              <a:gd name="connsiteX19" fmla="*/ 242907 w 3217354"/>
              <a:gd name="connsiteY19" fmla="*/ 1579752 h 2746067"/>
              <a:gd name="connsiteX20" fmla="*/ 297183 w 3217354"/>
              <a:gd name="connsiteY20" fmla="*/ 1655741 h 2746067"/>
              <a:gd name="connsiteX21" fmla="*/ 308038 w 3217354"/>
              <a:gd name="connsiteY21" fmla="*/ 1699164 h 2746067"/>
              <a:gd name="connsiteX22" fmla="*/ 492573 w 3217354"/>
              <a:gd name="connsiteY22" fmla="*/ 2057397 h 2746067"/>
              <a:gd name="connsiteX23" fmla="*/ 525138 w 3217354"/>
              <a:gd name="connsiteY23" fmla="*/ 2079108 h 2746067"/>
              <a:gd name="connsiteX24" fmla="*/ 557703 w 3217354"/>
              <a:gd name="connsiteY24" fmla="*/ 2133386 h 2746067"/>
              <a:gd name="connsiteX25" fmla="*/ 687963 w 3217354"/>
              <a:gd name="connsiteY25" fmla="*/ 2274508 h 2746067"/>
              <a:gd name="connsiteX26" fmla="*/ 818224 w 3217354"/>
              <a:gd name="connsiteY26" fmla="*/ 2350497 h 2746067"/>
              <a:gd name="connsiteX27" fmla="*/ 959339 w 3217354"/>
              <a:gd name="connsiteY27" fmla="*/ 2437342 h 2746067"/>
              <a:gd name="connsiteX28" fmla="*/ 1067889 w 3217354"/>
              <a:gd name="connsiteY28" fmla="*/ 2513331 h 2746067"/>
              <a:gd name="connsiteX29" fmla="*/ 1350120 w 3217354"/>
              <a:gd name="connsiteY29" fmla="*/ 2643597 h 2746067"/>
              <a:gd name="connsiteX30" fmla="*/ 1415250 w 3217354"/>
              <a:gd name="connsiteY30" fmla="*/ 2676164 h 2746067"/>
              <a:gd name="connsiteX31" fmla="*/ 1502090 w 3217354"/>
              <a:gd name="connsiteY31" fmla="*/ 2697875 h 2746067"/>
              <a:gd name="connsiteX32" fmla="*/ 1784321 w 3217354"/>
              <a:gd name="connsiteY32" fmla="*/ 2697875 h 2746067"/>
              <a:gd name="connsiteX33" fmla="*/ 1860306 w 3217354"/>
              <a:gd name="connsiteY33" fmla="*/ 2719586 h 2746067"/>
              <a:gd name="connsiteX34" fmla="*/ 1958001 w 3217354"/>
              <a:gd name="connsiteY34" fmla="*/ 2730442 h 2746067"/>
              <a:gd name="connsiteX35" fmla="*/ 2240232 w 3217354"/>
              <a:gd name="connsiteY35" fmla="*/ 2708731 h 2746067"/>
              <a:gd name="connsiteX36" fmla="*/ 2316217 w 3217354"/>
              <a:gd name="connsiteY36" fmla="*/ 2687020 h 2746067"/>
              <a:gd name="connsiteX37" fmla="*/ 2392202 w 3217354"/>
              <a:gd name="connsiteY37" fmla="*/ 2643597 h 2746067"/>
              <a:gd name="connsiteX38" fmla="*/ 2424767 w 3217354"/>
              <a:gd name="connsiteY38" fmla="*/ 2632742 h 2746067"/>
              <a:gd name="connsiteX39" fmla="*/ 2457332 w 3217354"/>
              <a:gd name="connsiteY39" fmla="*/ 2611031 h 2746067"/>
              <a:gd name="connsiteX40" fmla="*/ 2533317 w 3217354"/>
              <a:gd name="connsiteY40" fmla="*/ 2589320 h 2746067"/>
              <a:gd name="connsiteX41" fmla="*/ 2685288 w 3217354"/>
              <a:gd name="connsiteY41" fmla="*/ 2545897 h 2746067"/>
              <a:gd name="connsiteX42" fmla="*/ 2728708 w 3217354"/>
              <a:gd name="connsiteY42" fmla="*/ 2513331 h 2746067"/>
              <a:gd name="connsiteX43" fmla="*/ 2772128 w 3217354"/>
              <a:gd name="connsiteY43" fmla="*/ 2502475 h 2746067"/>
              <a:gd name="connsiteX44" fmla="*/ 2804693 w 3217354"/>
              <a:gd name="connsiteY44" fmla="*/ 2480764 h 2746067"/>
              <a:gd name="connsiteX45" fmla="*/ 2848113 w 3217354"/>
              <a:gd name="connsiteY45" fmla="*/ 2459053 h 2746067"/>
              <a:gd name="connsiteX46" fmla="*/ 2967518 w 3217354"/>
              <a:gd name="connsiteY46" fmla="*/ 2350497 h 2746067"/>
              <a:gd name="connsiteX47" fmla="*/ 3000083 w 3217354"/>
              <a:gd name="connsiteY47" fmla="*/ 2317931 h 2746067"/>
              <a:gd name="connsiteX48" fmla="*/ 3021793 w 3217354"/>
              <a:gd name="connsiteY48" fmla="*/ 2296219 h 2746067"/>
              <a:gd name="connsiteX49" fmla="*/ 3065213 w 3217354"/>
              <a:gd name="connsiteY49" fmla="*/ 2209375 h 2746067"/>
              <a:gd name="connsiteX50" fmla="*/ 3076068 w 3217354"/>
              <a:gd name="connsiteY50" fmla="*/ 2165953 h 2746067"/>
              <a:gd name="connsiteX51" fmla="*/ 3097778 w 3217354"/>
              <a:gd name="connsiteY51" fmla="*/ 2068253 h 2746067"/>
              <a:gd name="connsiteX52" fmla="*/ 3152054 w 3217354"/>
              <a:gd name="connsiteY52" fmla="*/ 1959697 h 2746067"/>
              <a:gd name="connsiteX53" fmla="*/ 3141199 w 3217354"/>
              <a:gd name="connsiteY53" fmla="*/ 1156386 h 2746067"/>
              <a:gd name="connsiteX54" fmla="*/ 3086923 w 3217354"/>
              <a:gd name="connsiteY54" fmla="*/ 982697 h 2746067"/>
              <a:gd name="connsiteX55" fmla="*/ 3043503 w 3217354"/>
              <a:gd name="connsiteY55" fmla="*/ 852430 h 2746067"/>
              <a:gd name="connsiteX56" fmla="*/ 3021793 w 3217354"/>
              <a:gd name="connsiteY56" fmla="*/ 787297 h 2746067"/>
              <a:gd name="connsiteX57" fmla="*/ 3010938 w 3217354"/>
              <a:gd name="connsiteY57" fmla="*/ 754730 h 2746067"/>
              <a:gd name="connsiteX58" fmla="*/ 2967518 w 3217354"/>
              <a:gd name="connsiteY58" fmla="*/ 657030 h 2746067"/>
              <a:gd name="connsiteX59" fmla="*/ 2913243 w 3217354"/>
              <a:gd name="connsiteY59" fmla="*/ 537619 h 2746067"/>
              <a:gd name="connsiteX60" fmla="*/ 2804693 w 3217354"/>
              <a:gd name="connsiteY60" fmla="*/ 418208 h 2746067"/>
              <a:gd name="connsiteX61" fmla="*/ 2772128 w 3217354"/>
              <a:gd name="connsiteY61" fmla="*/ 396496 h 2746067"/>
              <a:gd name="connsiteX62" fmla="*/ 2728708 w 3217354"/>
              <a:gd name="connsiteY62" fmla="*/ 363930 h 2746067"/>
              <a:gd name="connsiteX63" fmla="*/ 2696143 w 3217354"/>
              <a:gd name="connsiteY63" fmla="*/ 331363 h 2746067"/>
              <a:gd name="connsiteX64" fmla="*/ 2652723 w 3217354"/>
              <a:gd name="connsiteY64" fmla="*/ 298796 h 2746067"/>
              <a:gd name="connsiteX65" fmla="*/ 2598447 w 3217354"/>
              <a:gd name="connsiteY65" fmla="*/ 244519 h 2746067"/>
              <a:gd name="connsiteX66" fmla="*/ 2533317 w 3217354"/>
              <a:gd name="connsiteY66" fmla="*/ 222807 h 2746067"/>
              <a:gd name="connsiteX67" fmla="*/ 2468187 w 3217354"/>
              <a:gd name="connsiteY67" fmla="*/ 190241 h 2746067"/>
              <a:gd name="connsiteX68" fmla="*/ 2381347 w 3217354"/>
              <a:gd name="connsiteY68" fmla="*/ 157674 h 2746067"/>
              <a:gd name="connsiteX69" fmla="*/ 2316217 w 3217354"/>
              <a:gd name="connsiteY69" fmla="*/ 135963 h 2746067"/>
              <a:gd name="connsiteX70" fmla="*/ 2261942 w 3217354"/>
              <a:gd name="connsiteY70" fmla="*/ 125107 h 2746067"/>
              <a:gd name="connsiteX71" fmla="*/ 2175102 w 3217354"/>
              <a:gd name="connsiteY71" fmla="*/ 103396 h 2746067"/>
              <a:gd name="connsiteX72" fmla="*/ 2109971 w 3217354"/>
              <a:gd name="connsiteY72" fmla="*/ 81685 h 2746067"/>
              <a:gd name="connsiteX73" fmla="*/ 2033986 w 3217354"/>
              <a:gd name="connsiteY73" fmla="*/ 59974 h 2746067"/>
              <a:gd name="connsiteX74" fmla="*/ 1958001 w 3217354"/>
              <a:gd name="connsiteY74" fmla="*/ 38263 h 2746067"/>
              <a:gd name="connsiteX75" fmla="*/ 1947146 w 3217354"/>
              <a:gd name="connsiteY75" fmla="*/ 5696 h 2746067"/>
              <a:gd name="connsiteX76" fmla="*/ 1925436 w 3217354"/>
              <a:gd name="connsiteY76" fmla="*/ 27407 h 274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217354" h="2746067">
                <a:moveTo>
                  <a:pt x="1925436" y="27407"/>
                </a:moveTo>
                <a:cubicBezTo>
                  <a:pt x="1856688" y="34644"/>
                  <a:pt x="1664469" y="36137"/>
                  <a:pt x="1534655" y="49119"/>
                </a:cubicBezTo>
                <a:cubicBezTo>
                  <a:pt x="1483105" y="54274"/>
                  <a:pt x="1433559" y="71901"/>
                  <a:pt x="1382685" y="81685"/>
                </a:cubicBezTo>
                <a:cubicBezTo>
                  <a:pt x="1250208" y="107162"/>
                  <a:pt x="1255946" y="103103"/>
                  <a:pt x="1122164" y="114252"/>
                </a:cubicBezTo>
                <a:cubicBezTo>
                  <a:pt x="1004538" y="135639"/>
                  <a:pt x="946917" y="148695"/>
                  <a:pt x="818224" y="157674"/>
                </a:cubicBezTo>
                <a:cubicBezTo>
                  <a:pt x="724306" y="164227"/>
                  <a:pt x="630070" y="164911"/>
                  <a:pt x="535993" y="168530"/>
                </a:cubicBezTo>
                <a:cubicBezTo>
                  <a:pt x="521520" y="172148"/>
                  <a:pt x="507251" y="176716"/>
                  <a:pt x="492573" y="179385"/>
                </a:cubicBezTo>
                <a:cubicBezTo>
                  <a:pt x="467400" y="183962"/>
                  <a:pt x="441876" y="186350"/>
                  <a:pt x="416588" y="190241"/>
                </a:cubicBezTo>
                <a:cubicBezTo>
                  <a:pt x="394834" y="193588"/>
                  <a:pt x="373168" y="197478"/>
                  <a:pt x="351458" y="201096"/>
                </a:cubicBezTo>
                <a:cubicBezTo>
                  <a:pt x="337753" y="207949"/>
                  <a:pt x="218289" y="264214"/>
                  <a:pt x="188632" y="287941"/>
                </a:cubicBezTo>
                <a:cubicBezTo>
                  <a:pt x="168653" y="303925"/>
                  <a:pt x="153375" y="325102"/>
                  <a:pt x="134357" y="342219"/>
                </a:cubicBezTo>
                <a:cubicBezTo>
                  <a:pt x="117136" y="357719"/>
                  <a:pt x="96465" y="369258"/>
                  <a:pt x="80082" y="385641"/>
                </a:cubicBezTo>
                <a:cubicBezTo>
                  <a:pt x="70857" y="394867"/>
                  <a:pt x="65955" y="407591"/>
                  <a:pt x="58372" y="418208"/>
                </a:cubicBezTo>
                <a:cubicBezTo>
                  <a:pt x="47856" y="432930"/>
                  <a:pt x="36662" y="447156"/>
                  <a:pt x="25807" y="461630"/>
                </a:cubicBezTo>
                <a:cubicBezTo>
                  <a:pt x="12824" y="500581"/>
                  <a:pt x="0" y="522870"/>
                  <a:pt x="25807" y="570185"/>
                </a:cubicBezTo>
                <a:cubicBezTo>
                  <a:pt x="36901" y="590525"/>
                  <a:pt x="61990" y="599134"/>
                  <a:pt x="80082" y="613608"/>
                </a:cubicBezTo>
                <a:cubicBezTo>
                  <a:pt x="83700" y="790915"/>
                  <a:pt x="81777" y="968422"/>
                  <a:pt x="90937" y="1145530"/>
                </a:cubicBezTo>
                <a:cubicBezTo>
                  <a:pt x="93020" y="1185796"/>
                  <a:pt x="134568" y="1318077"/>
                  <a:pt x="145212" y="1351786"/>
                </a:cubicBezTo>
                <a:cubicBezTo>
                  <a:pt x="181897" y="1467961"/>
                  <a:pt x="168190" y="1430311"/>
                  <a:pt x="221197" y="1536330"/>
                </a:cubicBezTo>
                <a:cubicBezTo>
                  <a:pt x="228434" y="1550804"/>
                  <a:pt x="233198" y="1566806"/>
                  <a:pt x="242907" y="1579752"/>
                </a:cubicBezTo>
                <a:cubicBezTo>
                  <a:pt x="283300" y="1633612"/>
                  <a:pt x="265436" y="1608121"/>
                  <a:pt x="297183" y="1655741"/>
                </a:cubicBezTo>
                <a:cubicBezTo>
                  <a:pt x="300801" y="1670215"/>
                  <a:pt x="302089" y="1685481"/>
                  <a:pt x="308038" y="1699164"/>
                </a:cubicBezTo>
                <a:cubicBezTo>
                  <a:pt x="308785" y="1700881"/>
                  <a:pt x="461503" y="2036683"/>
                  <a:pt x="492573" y="2057397"/>
                </a:cubicBezTo>
                <a:lnTo>
                  <a:pt x="525138" y="2079108"/>
                </a:lnTo>
                <a:cubicBezTo>
                  <a:pt x="535993" y="2097201"/>
                  <a:pt x="546000" y="2115830"/>
                  <a:pt x="557703" y="2133386"/>
                </a:cubicBezTo>
                <a:cubicBezTo>
                  <a:pt x="588499" y="2179582"/>
                  <a:pt x="652319" y="2250744"/>
                  <a:pt x="687963" y="2274508"/>
                </a:cubicBezTo>
                <a:cubicBezTo>
                  <a:pt x="858891" y="2388466"/>
                  <a:pt x="650127" y="2253173"/>
                  <a:pt x="818224" y="2350497"/>
                </a:cubicBezTo>
                <a:cubicBezTo>
                  <a:pt x="866023" y="2378171"/>
                  <a:pt x="913077" y="2407169"/>
                  <a:pt x="959339" y="2437342"/>
                </a:cubicBezTo>
                <a:cubicBezTo>
                  <a:pt x="996334" y="2461471"/>
                  <a:pt x="1029462" y="2491555"/>
                  <a:pt x="1067889" y="2513331"/>
                </a:cubicBezTo>
                <a:cubicBezTo>
                  <a:pt x="1478581" y="2746067"/>
                  <a:pt x="1159267" y="2564070"/>
                  <a:pt x="1350120" y="2643597"/>
                </a:cubicBezTo>
                <a:cubicBezTo>
                  <a:pt x="1372525" y="2652933"/>
                  <a:pt x="1392391" y="2668000"/>
                  <a:pt x="1415250" y="2676164"/>
                </a:cubicBezTo>
                <a:cubicBezTo>
                  <a:pt x="1443349" y="2686200"/>
                  <a:pt x="1502090" y="2697875"/>
                  <a:pt x="1502090" y="2697875"/>
                </a:cubicBezTo>
                <a:cubicBezTo>
                  <a:pt x="1629649" y="2688063"/>
                  <a:pt x="1656761" y="2678741"/>
                  <a:pt x="1784321" y="2697875"/>
                </a:cubicBezTo>
                <a:cubicBezTo>
                  <a:pt x="1810372" y="2701783"/>
                  <a:pt x="1834415" y="2714731"/>
                  <a:pt x="1860306" y="2719586"/>
                </a:cubicBezTo>
                <a:cubicBezTo>
                  <a:pt x="1892510" y="2725625"/>
                  <a:pt x="1925436" y="2726823"/>
                  <a:pt x="1958001" y="2730442"/>
                </a:cubicBezTo>
                <a:cubicBezTo>
                  <a:pt x="2052078" y="2723205"/>
                  <a:pt x="2146345" y="2718120"/>
                  <a:pt x="2240232" y="2708731"/>
                </a:cubicBezTo>
                <a:cubicBezTo>
                  <a:pt x="2259699" y="2706784"/>
                  <a:pt x="2296384" y="2693631"/>
                  <a:pt x="2316217" y="2687020"/>
                </a:cubicBezTo>
                <a:cubicBezTo>
                  <a:pt x="2348922" y="2665215"/>
                  <a:pt x="2353639" y="2660125"/>
                  <a:pt x="2392202" y="2643597"/>
                </a:cubicBezTo>
                <a:cubicBezTo>
                  <a:pt x="2402719" y="2639090"/>
                  <a:pt x="2413912" y="2636360"/>
                  <a:pt x="2424767" y="2632742"/>
                </a:cubicBezTo>
                <a:cubicBezTo>
                  <a:pt x="2435622" y="2625505"/>
                  <a:pt x="2445663" y="2616866"/>
                  <a:pt x="2457332" y="2611031"/>
                </a:cubicBezTo>
                <a:cubicBezTo>
                  <a:pt x="2476111" y="2601641"/>
                  <a:pt x="2515224" y="2594887"/>
                  <a:pt x="2533317" y="2589320"/>
                </a:cubicBezTo>
                <a:cubicBezTo>
                  <a:pt x="2675951" y="2545431"/>
                  <a:pt x="2582606" y="2566435"/>
                  <a:pt x="2685288" y="2545897"/>
                </a:cubicBezTo>
                <a:cubicBezTo>
                  <a:pt x="2699761" y="2535042"/>
                  <a:pt x="2712526" y="2521422"/>
                  <a:pt x="2728708" y="2513331"/>
                </a:cubicBezTo>
                <a:cubicBezTo>
                  <a:pt x="2742052" y="2506659"/>
                  <a:pt x="2758416" y="2508352"/>
                  <a:pt x="2772128" y="2502475"/>
                </a:cubicBezTo>
                <a:cubicBezTo>
                  <a:pt x="2784119" y="2497336"/>
                  <a:pt x="2793366" y="2487237"/>
                  <a:pt x="2804693" y="2480764"/>
                </a:cubicBezTo>
                <a:cubicBezTo>
                  <a:pt x="2818743" y="2472735"/>
                  <a:pt x="2834649" y="2468029"/>
                  <a:pt x="2848113" y="2459053"/>
                </a:cubicBezTo>
                <a:cubicBezTo>
                  <a:pt x="2895065" y="2427750"/>
                  <a:pt x="2927481" y="2390536"/>
                  <a:pt x="2967518" y="2350497"/>
                </a:cubicBezTo>
                <a:lnTo>
                  <a:pt x="3000083" y="2317931"/>
                </a:lnTo>
                <a:cubicBezTo>
                  <a:pt x="3007320" y="2310694"/>
                  <a:pt x="3017216" y="2305373"/>
                  <a:pt x="3021793" y="2296219"/>
                </a:cubicBezTo>
                <a:cubicBezTo>
                  <a:pt x="3036266" y="2267271"/>
                  <a:pt x="3057364" y="2240773"/>
                  <a:pt x="3065213" y="2209375"/>
                </a:cubicBezTo>
                <a:cubicBezTo>
                  <a:pt x="3068831" y="2194901"/>
                  <a:pt x="3072713" y="2180490"/>
                  <a:pt x="3076068" y="2165953"/>
                </a:cubicBezTo>
                <a:cubicBezTo>
                  <a:pt x="3083569" y="2133446"/>
                  <a:pt x="3086245" y="2099557"/>
                  <a:pt x="3097778" y="2068253"/>
                </a:cubicBezTo>
                <a:cubicBezTo>
                  <a:pt x="3111763" y="2030291"/>
                  <a:pt x="3152054" y="1959697"/>
                  <a:pt x="3152054" y="1959697"/>
                </a:cubicBezTo>
                <a:cubicBezTo>
                  <a:pt x="3217354" y="1633180"/>
                  <a:pt x="3187273" y="1829095"/>
                  <a:pt x="3141199" y="1156386"/>
                </a:cubicBezTo>
                <a:cubicBezTo>
                  <a:pt x="3135265" y="1069752"/>
                  <a:pt x="3114660" y="1057987"/>
                  <a:pt x="3086923" y="982697"/>
                </a:cubicBezTo>
                <a:cubicBezTo>
                  <a:pt x="3071100" y="939748"/>
                  <a:pt x="3057976" y="895852"/>
                  <a:pt x="3043503" y="852430"/>
                </a:cubicBezTo>
                <a:lnTo>
                  <a:pt x="3021793" y="787297"/>
                </a:lnTo>
                <a:cubicBezTo>
                  <a:pt x="3018175" y="776441"/>
                  <a:pt x="3016055" y="764965"/>
                  <a:pt x="3010938" y="754730"/>
                </a:cubicBezTo>
                <a:cubicBezTo>
                  <a:pt x="2986269" y="705389"/>
                  <a:pt x="2988308" y="712473"/>
                  <a:pt x="2967518" y="657030"/>
                </a:cubicBezTo>
                <a:cubicBezTo>
                  <a:pt x="2950552" y="611784"/>
                  <a:pt x="2950120" y="583718"/>
                  <a:pt x="2913243" y="537619"/>
                </a:cubicBezTo>
                <a:cubicBezTo>
                  <a:pt x="2869568" y="483023"/>
                  <a:pt x="2861127" y="468375"/>
                  <a:pt x="2804693" y="418208"/>
                </a:cubicBezTo>
                <a:cubicBezTo>
                  <a:pt x="2794942" y="409540"/>
                  <a:pt x="2782744" y="404079"/>
                  <a:pt x="2772128" y="396496"/>
                </a:cubicBezTo>
                <a:cubicBezTo>
                  <a:pt x="2757406" y="385980"/>
                  <a:pt x="2742444" y="375704"/>
                  <a:pt x="2728708" y="363930"/>
                </a:cubicBezTo>
                <a:cubicBezTo>
                  <a:pt x="2717052" y="353939"/>
                  <a:pt x="2707799" y="341354"/>
                  <a:pt x="2696143" y="331363"/>
                </a:cubicBezTo>
                <a:cubicBezTo>
                  <a:pt x="2682407" y="319588"/>
                  <a:pt x="2666245" y="310816"/>
                  <a:pt x="2652723" y="298796"/>
                </a:cubicBezTo>
                <a:cubicBezTo>
                  <a:pt x="2633600" y="281797"/>
                  <a:pt x="2622720" y="252611"/>
                  <a:pt x="2598447" y="244519"/>
                </a:cubicBezTo>
                <a:cubicBezTo>
                  <a:pt x="2576737" y="237282"/>
                  <a:pt x="2552358" y="235501"/>
                  <a:pt x="2533317" y="222807"/>
                </a:cubicBezTo>
                <a:cubicBezTo>
                  <a:pt x="2491232" y="194749"/>
                  <a:pt x="2513129" y="205222"/>
                  <a:pt x="2468187" y="190241"/>
                </a:cubicBezTo>
                <a:cubicBezTo>
                  <a:pt x="2411516" y="152459"/>
                  <a:pt x="2460796" y="179343"/>
                  <a:pt x="2381347" y="157674"/>
                </a:cubicBezTo>
                <a:cubicBezTo>
                  <a:pt x="2359269" y="151652"/>
                  <a:pt x="2337927" y="143200"/>
                  <a:pt x="2316217" y="135963"/>
                </a:cubicBezTo>
                <a:cubicBezTo>
                  <a:pt x="2298714" y="130128"/>
                  <a:pt x="2279919" y="129256"/>
                  <a:pt x="2261942" y="125107"/>
                </a:cubicBezTo>
                <a:cubicBezTo>
                  <a:pt x="2232869" y="118397"/>
                  <a:pt x="2203408" y="112832"/>
                  <a:pt x="2175102" y="103396"/>
                </a:cubicBezTo>
                <a:cubicBezTo>
                  <a:pt x="2153392" y="96159"/>
                  <a:pt x="2132172" y="87235"/>
                  <a:pt x="2109971" y="81685"/>
                </a:cubicBezTo>
                <a:cubicBezTo>
                  <a:pt x="1974234" y="47751"/>
                  <a:pt x="2142995" y="91121"/>
                  <a:pt x="2033986" y="59974"/>
                </a:cubicBezTo>
                <a:cubicBezTo>
                  <a:pt x="1938575" y="32712"/>
                  <a:pt x="2036081" y="64292"/>
                  <a:pt x="1958001" y="38263"/>
                </a:cubicBezTo>
                <a:cubicBezTo>
                  <a:pt x="1954383" y="27407"/>
                  <a:pt x="1957770" y="9946"/>
                  <a:pt x="1947146" y="5696"/>
                </a:cubicBezTo>
                <a:cubicBezTo>
                  <a:pt x="1932906" y="0"/>
                  <a:pt x="1994185" y="20170"/>
                  <a:pt x="1925436" y="27407"/>
                </a:cubicBezTo>
                <a:close/>
              </a:path>
            </a:pathLst>
          </a:custGeom>
          <a:solidFill>
            <a:srgbClr val="F79646">
              <a:alpha val="3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588" name="TextBox 32"/>
          <p:cNvSpPr txBox="1">
            <a:spLocks noChangeArrowheads="1"/>
          </p:cNvSpPr>
          <p:nvPr/>
        </p:nvSpPr>
        <p:spPr bwMode="auto">
          <a:xfrm>
            <a:off x="4405313" y="1744663"/>
            <a:ext cx="1236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Explore(</a:t>
            </a:r>
            <a:r>
              <a:rPr lang="en-US" sz="1800">
                <a:solidFill>
                  <a:srgbClr val="3366FF"/>
                </a:solidFill>
              </a:rPr>
              <a:t>s</a:t>
            </a:r>
            <a:r>
              <a:rPr lang="en-US" sz="18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9773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5" grpId="1" animBg="1"/>
      <p:bldP spid="27" grpId="0"/>
      <p:bldP spid="28" grpId="0" animBg="1"/>
      <p:bldP spid="28" grpId="1" animBg="1"/>
      <p:bldP spid="30" grpId="0"/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Prove: </a:t>
            </a:r>
            <a:br>
              <a:rPr lang="en-US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Explore(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) = ConnectedComp(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</a:p>
        </p:txBody>
      </p:sp>
      <p:sp>
        <p:nvSpPr>
          <p:cNvPr id="25602" name="TextBox 2"/>
          <p:cNvSpPr txBox="1">
            <a:spLocks noChangeArrowheads="1"/>
          </p:cNvSpPr>
          <p:nvPr/>
        </p:nvSpPr>
        <p:spPr bwMode="auto">
          <a:xfrm>
            <a:off x="765175" y="2293938"/>
            <a:ext cx="70707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/>
              <a:t>Lemma 1:  If </a:t>
            </a:r>
            <a:r>
              <a:rPr lang="en-US" sz="2600">
                <a:solidFill>
                  <a:srgbClr val="3366FF"/>
                </a:solidFill>
              </a:rPr>
              <a:t>w</a:t>
            </a:r>
            <a:r>
              <a:rPr lang="en-US" sz="2600"/>
              <a:t> is in </a:t>
            </a:r>
            <a:r>
              <a:rPr lang="en-US" sz="2600">
                <a:solidFill>
                  <a:srgbClr val="3366FF"/>
                </a:solidFill>
              </a:rPr>
              <a:t>R</a:t>
            </a:r>
            <a:r>
              <a:rPr lang="en-US" sz="2600"/>
              <a:t> then </a:t>
            </a:r>
            <a:r>
              <a:rPr lang="en-US" sz="2600">
                <a:solidFill>
                  <a:srgbClr val="3366FF"/>
                </a:solidFill>
              </a:rPr>
              <a:t>s</a:t>
            </a:r>
            <a:r>
              <a:rPr lang="en-US" sz="2600"/>
              <a:t> is connected to </a:t>
            </a:r>
            <a:r>
              <a:rPr lang="en-US" sz="2600">
                <a:solidFill>
                  <a:srgbClr val="3366FF"/>
                </a:solidFill>
              </a:rPr>
              <a:t>w</a:t>
            </a:r>
          </a:p>
        </p:txBody>
      </p:sp>
      <p:sp>
        <p:nvSpPr>
          <p:cNvPr id="25603" name="TextBox 3"/>
          <p:cNvSpPr txBox="1">
            <a:spLocks noChangeArrowheads="1"/>
          </p:cNvSpPr>
          <p:nvPr/>
        </p:nvSpPr>
        <p:spPr bwMode="auto">
          <a:xfrm>
            <a:off x="765175" y="4405313"/>
            <a:ext cx="70596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/>
              <a:t>Lemma 2:  If </a:t>
            </a:r>
            <a:r>
              <a:rPr lang="en-US" sz="2600">
                <a:solidFill>
                  <a:srgbClr val="3366FF"/>
                </a:solidFill>
              </a:rPr>
              <a:t>s</a:t>
            </a:r>
            <a:r>
              <a:rPr lang="en-US" sz="2600"/>
              <a:t> is connected to </a:t>
            </a:r>
            <a:r>
              <a:rPr lang="en-US" sz="2600">
                <a:solidFill>
                  <a:srgbClr val="3366FF"/>
                </a:solidFill>
              </a:rPr>
              <a:t>w</a:t>
            </a:r>
            <a:r>
              <a:rPr lang="en-US" sz="2600"/>
              <a:t> then </a:t>
            </a:r>
            <a:r>
              <a:rPr lang="en-US" sz="2600">
                <a:solidFill>
                  <a:srgbClr val="3366FF"/>
                </a:solidFill>
              </a:rPr>
              <a:t>w</a:t>
            </a:r>
            <a:r>
              <a:rPr lang="en-US" sz="2600"/>
              <a:t> is in </a:t>
            </a:r>
            <a:r>
              <a:rPr lang="en-US" sz="2600">
                <a:solidFill>
                  <a:srgbClr val="3366FF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113216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Graphs</a:t>
            </a:r>
          </a:p>
        </p:txBody>
      </p:sp>
      <p:sp>
        <p:nvSpPr>
          <p:cNvPr id="15362" name="TextBox 2"/>
          <p:cNvSpPr txBox="1">
            <a:spLocks noChangeArrowheads="1"/>
          </p:cNvSpPr>
          <p:nvPr/>
        </p:nvSpPr>
        <p:spPr bwMode="auto">
          <a:xfrm>
            <a:off x="1117600" y="1519238"/>
            <a:ext cx="6445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Representation of relationships between pairs of entities/elements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288" y="1965325"/>
            <a:ext cx="1143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4110038"/>
            <a:ext cx="1074738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38" y="5362575"/>
            <a:ext cx="1354137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913" y="3898900"/>
            <a:ext cx="1171575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28600" y="1965325"/>
            <a:ext cx="2439988" cy="1933575"/>
          </a:xfrm>
          <a:prstGeom prst="rect">
            <a:avLst/>
          </a:prstGeom>
          <a:solidFill>
            <a:srgbClr val="F79646">
              <a:alpha val="6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Entities: News hosts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Relationship: Mention in other’s program</a:t>
            </a:r>
          </a:p>
        </p:txBody>
      </p:sp>
      <p:cxnSp>
        <p:nvCxnSpPr>
          <p:cNvPr id="11" name="Straight Connector 10"/>
          <p:cNvCxnSpPr>
            <a:endCxn id="5" idx="1"/>
          </p:cNvCxnSpPr>
          <p:nvPr/>
        </p:nvCxnSpPr>
        <p:spPr>
          <a:xfrm>
            <a:off x="3956050" y="2700338"/>
            <a:ext cx="1265238" cy="1587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ular Callout 11"/>
          <p:cNvSpPr/>
          <p:nvPr/>
        </p:nvSpPr>
        <p:spPr>
          <a:xfrm>
            <a:off x="7011988" y="1965325"/>
            <a:ext cx="1484312" cy="552450"/>
          </a:xfrm>
          <a:prstGeom prst="wedgeRoundRectCallout">
            <a:avLst>
              <a:gd name="adj1" fmla="val -106589"/>
              <a:gd name="adj2" fmla="val 5547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Vertex/Node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3614738" y="1519238"/>
            <a:ext cx="1606550" cy="369887"/>
          </a:xfrm>
          <a:prstGeom prst="wedgeRoundRectCallout">
            <a:avLst>
              <a:gd name="adj1" fmla="val 11599"/>
              <a:gd name="adj2" fmla="val 25942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Edge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38" y="3898900"/>
            <a:ext cx="1230312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Connector 15"/>
          <p:cNvCxnSpPr/>
          <p:nvPr/>
        </p:nvCxnSpPr>
        <p:spPr>
          <a:xfrm rot="16200000" flipH="1">
            <a:off x="3586957" y="3325018"/>
            <a:ext cx="463550" cy="684213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2"/>
          </p:cNvCxnSpPr>
          <p:nvPr/>
        </p:nvCxnSpPr>
        <p:spPr>
          <a:xfrm rot="5400000">
            <a:off x="5360194" y="3466306"/>
            <a:ext cx="463550" cy="401638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6" idx="3"/>
            <a:endCxn id="14" idx="1"/>
          </p:cNvCxnSpPr>
          <p:nvPr/>
        </p:nvCxnSpPr>
        <p:spPr>
          <a:xfrm flipV="1">
            <a:off x="2668588" y="4400550"/>
            <a:ext cx="1492250" cy="44450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0"/>
            <a:endCxn id="14" idx="2"/>
          </p:cNvCxnSpPr>
          <p:nvPr/>
        </p:nvCxnSpPr>
        <p:spPr>
          <a:xfrm rot="16200000" flipV="1">
            <a:off x="4576763" y="5102225"/>
            <a:ext cx="458787" cy="61913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1"/>
            <a:endCxn id="14" idx="3"/>
          </p:cNvCxnSpPr>
          <p:nvPr/>
        </p:nvCxnSpPr>
        <p:spPr>
          <a:xfrm rot="10800000">
            <a:off x="5391150" y="4400550"/>
            <a:ext cx="1401763" cy="230188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38" y="3594100"/>
            <a:ext cx="1230312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0" y="1955800"/>
            <a:ext cx="1219200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050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2" grpId="1" animBg="1"/>
      <p:bldP spid="13" grpId="0" animBg="1"/>
      <p:bldP spid="13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BFS</a:t>
            </a:r>
          </a:p>
        </p:txBody>
      </p:sp>
      <p:pic>
        <p:nvPicPr>
          <p:cNvPr id="2662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584325"/>
            <a:ext cx="5080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 rot="10800000" flipV="1">
            <a:off x="4538663" y="3614738"/>
            <a:ext cx="379412" cy="32543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975505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Depth First Search (DFS)</a:t>
            </a: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541463" y="1274763"/>
            <a:ext cx="6350000" cy="5362575"/>
            <a:chOff x="1542090" y="1275100"/>
            <a:chExt cx="6349775" cy="5362985"/>
          </a:xfrm>
        </p:grpSpPr>
        <p:pic>
          <p:nvPicPr>
            <p:cNvPr id="27651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090" y="1275100"/>
              <a:ext cx="6349775" cy="5362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2" name="TextBox 4"/>
            <p:cNvSpPr txBox="1">
              <a:spLocks noChangeArrowheads="1"/>
            </p:cNvSpPr>
            <p:nvPr/>
          </p:nvSpPr>
          <p:spPr bwMode="auto">
            <a:xfrm>
              <a:off x="1814221" y="5486862"/>
              <a:ext cx="1791288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http://xkcd.com/761/</a:t>
              </a:r>
            </a:p>
            <a:p>
              <a:pPr eaLnBrk="1" hangingPunct="1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378639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DFS(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u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</a:p>
        </p:txBody>
      </p:sp>
      <p:sp>
        <p:nvSpPr>
          <p:cNvPr id="28674" name="TextBox 2"/>
          <p:cNvSpPr txBox="1">
            <a:spLocks noChangeArrowheads="1"/>
          </p:cNvSpPr>
          <p:nvPr/>
        </p:nvSpPr>
        <p:spPr bwMode="auto">
          <a:xfrm>
            <a:off x="1049338" y="2359025"/>
            <a:ext cx="3725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Mark </a:t>
            </a:r>
            <a:r>
              <a:rPr lang="en-US" sz="1800">
                <a:solidFill>
                  <a:srgbClr val="3366FF"/>
                </a:solidFill>
              </a:rPr>
              <a:t>u</a:t>
            </a:r>
            <a:r>
              <a:rPr lang="en-US" sz="1800"/>
              <a:t> as explored and add</a:t>
            </a:r>
            <a:r>
              <a:rPr lang="en-US" sz="1800">
                <a:solidFill>
                  <a:srgbClr val="9E009E"/>
                </a:solidFill>
              </a:rPr>
              <a:t> </a:t>
            </a:r>
            <a:r>
              <a:rPr lang="en-US" sz="1800">
                <a:solidFill>
                  <a:srgbClr val="3366FF"/>
                </a:solidFill>
              </a:rPr>
              <a:t>u</a:t>
            </a:r>
            <a:r>
              <a:rPr lang="en-US" sz="1800">
                <a:solidFill>
                  <a:srgbClr val="9E009E"/>
                </a:solidFill>
              </a:rPr>
              <a:t> </a:t>
            </a:r>
            <a:r>
              <a:rPr lang="en-US" sz="1800"/>
              <a:t>to </a:t>
            </a:r>
            <a:r>
              <a:rPr lang="en-US" sz="1800">
                <a:solidFill>
                  <a:srgbClr val="3366FF"/>
                </a:solidFill>
              </a:rPr>
              <a:t>R</a:t>
            </a:r>
          </a:p>
        </p:txBody>
      </p:sp>
      <p:sp>
        <p:nvSpPr>
          <p:cNvPr id="28675" name="TextBox 3"/>
          <p:cNvSpPr txBox="1">
            <a:spLocks noChangeArrowheads="1"/>
          </p:cNvSpPr>
          <p:nvPr/>
        </p:nvSpPr>
        <p:spPr bwMode="auto">
          <a:xfrm>
            <a:off x="1049338" y="3381375"/>
            <a:ext cx="2263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For each  edge </a:t>
            </a:r>
            <a:r>
              <a:rPr lang="en-US" sz="1800">
                <a:solidFill>
                  <a:srgbClr val="3366FF"/>
                </a:solidFill>
              </a:rPr>
              <a:t>(u,v)</a:t>
            </a:r>
          </a:p>
        </p:txBody>
      </p:sp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1711325" y="4146550"/>
            <a:ext cx="336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If </a:t>
            </a:r>
            <a:r>
              <a:rPr lang="en-US" sz="1800">
                <a:solidFill>
                  <a:srgbClr val="3366FF"/>
                </a:solidFill>
              </a:rPr>
              <a:t>v</a:t>
            </a:r>
            <a:r>
              <a:rPr lang="en-US" sz="1800"/>
              <a:t> is not explored then DFS(</a:t>
            </a:r>
            <a:r>
              <a:rPr lang="en-US" sz="1800">
                <a:solidFill>
                  <a:srgbClr val="3366FF"/>
                </a:solidFill>
              </a:rPr>
              <a:t>v</a:t>
            </a:r>
            <a:r>
              <a:rPr lang="en-US" sz="18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454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Why is DFS a special case of Explore?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39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1" name="Group 51"/>
          <p:cNvGrpSpPr>
            <a:grpSpLocks/>
          </p:cNvGrpSpPr>
          <p:nvPr/>
        </p:nvGrpSpPr>
        <p:grpSpPr bwMode="auto">
          <a:xfrm>
            <a:off x="6611938" y="1531938"/>
            <a:ext cx="2311400" cy="2497137"/>
            <a:chOff x="6691313" y="987425"/>
            <a:chExt cx="2311400" cy="2497138"/>
          </a:xfrm>
        </p:grpSpPr>
        <p:sp>
          <p:nvSpPr>
            <p:cNvPr id="43" name="Rounded Rectangle 42"/>
            <p:cNvSpPr/>
            <p:nvPr/>
          </p:nvSpPr>
          <p:spPr>
            <a:xfrm>
              <a:off x="6691313" y="987425"/>
              <a:ext cx="2252662" cy="2497138"/>
            </a:xfrm>
            <a:prstGeom prst="roundRect">
              <a:avLst/>
            </a:prstGeom>
            <a:solidFill>
              <a:srgbClr val="C3D69B">
                <a:alpha val="57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30761" name="TextBox 39"/>
            <p:cNvSpPr txBox="1">
              <a:spLocks noChangeArrowheads="1"/>
            </p:cNvSpPr>
            <p:nvPr/>
          </p:nvSpPr>
          <p:spPr bwMode="auto">
            <a:xfrm>
              <a:off x="6827838" y="1233488"/>
              <a:ext cx="7969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DFS(</a:t>
              </a:r>
              <a:r>
                <a:rPr lang="en-US" sz="1800">
                  <a:solidFill>
                    <a:srgbClr val="660066"/>
                  </a:solidFill>
                  <a:latin typeface="Calibri" charset="0"/>
                </a:rPr>
                <a:t>u</a:t>
              </a:r>
              <a:r>
                <a:rPr lang="en-US" sz="1800">
                  <a:latin typeface="Calibri" charset="0"/>
                </a:rPr>
                <a:t>)</a:t>
              </a:r>
            </a:p>
          </p:txBody>
        </p:sp>
        <p:sp>
          <p:nvSpPr>
            <p:cNvPr id="30762" name="TextBox 42"/>
            <p:cNvSpPr txBox="1">
              <a:spLocks noChangeArrowheads="1"/>
            </p:cNvSpPr>
            <p:nvPr/>
          </p:nvSpPr>
          <p:spPr bwMode="auto">
            <a:xfrm>
              <a:off x="6937375" y="1758950"/>
              <a:ext cx="137477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alibri" charset="0"/>
                </a:rPr>
                <a:t>u</a:t>
              </a:r>
              <a:r>
                <a:rPr lang="en-US" sz="1800">
                  <a:latin typeface="Calibri" charset="0"/>
                </a:rPr>
                <a:t> is explored</a:t>
              </a:r>
            </a:p>
          </p:txBody>
        </p:sp>
        <p:sp>
          <p:nvSpPr>
            <p:cNvPr id="30763" name="TextBox 44"/>
            <p:cNvSpPr txBox="1">
              <a:spLocks noChangeArrowheads="1"/>
            </p:cNvSpPr>
            <p:nvPr/>
          </p:nvSpPr>
          <p:spPr bwMode="auto">
            <a:xfrm>
              <a:off x="6827838" y="2233613"/>
              <a:ext cx="2174875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For every unexplored</a:t>
              </a:r>
            </a:p>
            <a:p>
              <a:pPr eaLnBrk="1" hangingPunct="1"/>
              <a:r>
                <a:rPr lang="en-US" sz="1800">
                  <a:latin typeface="Calibri" charset="0"/>
                </a:rPr>
                <a:t>neighbor </a:t>
              </a:r>
              <a:r>
                <a:rPr lang="en-US" sz="1800">
                  <a:solidFill>
                    <a:srgbClr val="660066"/>
                  </a:solidFill>
                  <a:latin typeface="Calibri" charset="0"/>
                </a:rPr>
                <a:t>v</a:t>
              </a:r>
              <a:r>
                <a:rPr lang="en-US" sz="1800">
                  <a:latin typeface="Calibri" charset="0"/>
                </a:rPr>
                <a:t> of </a:t>
              </a:r>
              <a:r>
                <a:rPr lang="en-US" sz="1800">
                  <a:solidFill>
                    <a:srgbClr val="660066"/>
                  </a:solidFill>
                  <a:latin typeface="Calibri" charset="0"/>
                </a:rPr>
                <a:t>u</a:t>
              </a:r>
            </a:p>
          </p:txBody>
        </p:sp>
        <p:sp>
          <p:nvSpPr>
            <p:cNvPr id="30764" name="TextBox 46"/>
            <p:cNvSpPr txBox="1">
              <a:spLocks noChangeArrowheads="1"/>
            </p:cNvSpPr>
            <p:nvPr/>
          </p:nvSpPr>
          <p:spPr bwMode="auto">
            <a:xfrm>
              <a:off x="7378700" y="2974975"/>
              <a:ext cx="7794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DFS(</a:t>
              </a:r>
              <a:r>
                <a:rPr lang="en-US" sz="1800">
                  <a:solidFill>
                    <a:srgbClr val="660066"/>
                  </a:solidFill>
                  <a:latin typeface="Calibri" charset="0"/>
                </a:rPr>
                <a:t>v</a:t>
              </a:r>
              <a:r>
                <a:rPr lang="en-US" sz="1800">
                  <a:latin typeface="Calibri" charset="0"/>
                </a:rPr>
                <a:t>)</a:t>
              </a:r>
            </a:p>
          </p:txBody>
        </p:sp>
      </p:grpSp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 DFS run</a:t>
            </a:r>
          </a:p>
        </p:txBody>
      </p:sp>
      <p:sp>
        <p:nvSpPr>
          <p:cNvPr id="3" name="Oval 2"/>
          <p:cNvSpPr/>
          <p:nvPr/>
        </p:nvSpPr>
        <p:spPr>
          <a:xfrm>
            <a:off x="1519238" y="2082800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Oval 3"/>
          <p:cNvSpPr/>
          <p:nvPr/>
        </p:nvSpPr>
        <p:spPr>
          <a:xfrm>
            <a:off x="944563" y="2822575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Oval 4"/>
          <p:cNvSpPr/>
          <p:nvPr/>
        </p:nvSpPr>
        <p:spPr>
          <a:xfrm>
            <a:off x="2273300" y="2822575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Oval 5"/>
          <p:cNvSpPr/>
          <p:nvPr/>
        </p:nvSpPr>
        <p:spPr>
          <a:xfrm>
            <a:off x="457200" y="3875088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Oval 6"/>
          <p:cNvSpPr/>
          <p:nvPr/>
        </p:nvSpPr>
        <p:spPr>
          <a:xfrm>
            <a:off x="1584325" y="389731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Oval 7"/>
          <p:cNvSpPr/>
          <p:nvPr/>
        </p:nvSpPr>
        <p:spPr>
          <a:xfrm>
            <a:off x="1584325" y="483076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Oval 8"/>
          <p:cNvSpPr/>
          <p:nvPr/>
        </p:nvSpPr>
        <p:spPr>
          <a:xfrm>
            <a:off x="3441700" y="208280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Oval 9"/>
          <p:cNvSpPr/>
          <p:nvPr/>
        </p:nvSpPr>
        <p:spPr>
          <a:xfrm>
            <a:off x="3441700" y="321310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1" name="Straight Connector 10"/>
          <p:cNvCxnSpPr>
            <a:stCxn id="3" idx="3"/>
            <a:endCxn id="4" idx="7"/>
          </p:cNvCxnSpPr>
          <p:nvPr/>
        </p:nvCxnSpPr>
        <p:spPr>
          <a:xfrm rot="5400000">
            <a:off x="1200944" y="2502694"/>
            <a:ext cx="463550" cy="290512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3" idx="5"/>
            <a:endCxn id="5" idx="1"/>
          </p:cNvCxnSpPr>
          <p:nvPr/>
        </p:nvCxnSpPr>
        <p:spPr>
          <a:xfrm rot="16200000" flipH="1">
            <a:off x="1865313" y="2413000"/>
            <a:ext cx="463550" cy="4699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4" idx="6"/>
            <a:endCxn id="5" idx="2"/>
          </p:cNvCxnSpPr>
          <p:nvPr/>
        </p:nvCxnSpPr>
        <p:spPr>
          <a:xfrm>
            <a:off x="1346200" y="3017838"/>
            <a:ext cx="927100" cy="1587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3"/>
            <a:endCxn id="6" idx="0"/>
          </p:cNvCxnSpPr>
          <p:nvPr/>
        </p:nvCxnSpPr>
        <p:spPr>
          <a:xfrm rot="5400000">
            <a:off x="470694" y="3342481"/>
            <a:ext cx="719138" cy="346075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6"/>
            <a:endCxn id="7" idx="2"/>
          </p:cNvCxnSpPr>
          <p:nvPr/>
        </p:nvCxnSpPr>
        <p:spPr>
          <a:xfrm>
            <a:off x="858838" y="4070350"/>
            <a:ext cx="725487" cy="22225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3"/>
            <a:endCxn id="7" idx="7"/>
          </p:cNvCxnSpPr>
          <p:nvPr/>
        </p:nvCxnSpPr>
        <p:spPr>
          <a:xfrm rot="5400000">
            <a:off x="1730375" y="3352800"/>
            <a:ext cx="798513" cy="404813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4"/>
            <a:endCxn id="8" idx="0"/>
          </p:cNvCxnSpPr>
          <p:nvPr/>
        </p:nvCxnSpPr>
        <p:spPr>
          <a:xfrm rot="5400000">
            <a:off x="1514475" y="4559300"/>
            <a:ext cx="541338" cy="158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7"/>
            <a:endCxn id="9" idx="3"/>
          </p:cNvCxnSpPr>
          <p:nvPr/>
        </p:nvCxnSpPr>
        <p:spPr>
          <a:xfrm rot="5400000" flipH="1" flipV="1">
            <a:off x="2826544" y="2205831"/>
            <a:ext cx="463550" cy="88423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4"/>
            <a:endCxn id="10" idx="0"/>
          </p:cNvCxnSpPr>
          <p:nvPr/>
        </p:nvCxnSpPr>
        <p:spPr>
          <a:xfrm rot="5400000">
            <a:off x="3272631" y="2844007"/>
            <a:ext cx="739775" cy="158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5"/>
            <a:endCxn id="10" idx="2"/>
          </p:cNvCxnSpPr>
          <p:nvPr/>
        </p:nvCxnSpPr>
        <p:spPr>
          <a:xfrm rot="16200000" flipH="1">
            <a:off x="2902743" y="2869407"/>
            <a:ext cx="252413" cy="8255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" idx="5"/>
            <a:endCxn id="7" idx="1"/>
          </p:cNvCxnSpPr>
          <p:nvPr/>
        </p:nvCxnSpPr>
        <p:spPr>
          <a:xfrm rot="16200000" flipH="1">
            <a:off x="1066006" y="3377407"/>
            <a:ext cx="798513" cy="3556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611813" y="1692275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Oval 23"/>
          <p:cNvSpPr/>
          <p:nvPr/>
        </p:nvSpPr>
        <p:spPr>
          <a:xfrm>
            <a:off x="5611813" y="2584450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6" name="Straight Connector 25"/>
          <p:cNvCxnSpPr>
            <a:stCxn id="23" idx="4"/>
            <a:endCxn id="24" idx="0"/>
          </p:cNvCxnSpPr>
          <p:nvPr/>
        </p:nvCxnSpPr>
        <p:spPr>
          <a:xfrm rot="5400000">
            <a:off x="5562601" y="2333625"/>
            <a:ext cx="500062" cy="1587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613400" y="348456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9" name="Straight Connector 28"/>
          <p:cNvCxnSpPr>
            <a:stCxn id="24" idx="4"/>
            <a:endCxn id="27" idx="0"/>
          </p:cNvCxnSpPr>
          <p:nvPr/>
        </p:nvCxnSpPr>
        <p:spPr>
          <a:xfrm rot="16200000" flipH="1">
            <a:off x="5558631" y="3229769"/>
            <a:ext cx="509588" cy="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611813" y="4289425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32" name="Straight Connector 31"/>
          <p:cNvCxnSpPr>
            <a:stCxn id="27" idx="4"/>
            <a:endCxn id="30" idx="0"/>
          </p:cNvCxnSpPr>
          <p:nvPr/>
        </p:nvCxnSpPr>
        <p:spPr>
          <a:xfrm rot="5400000">
            <a:off x="5606256" y="4082257"/>
            <a:ext cx="414337" cy="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611813" y="5026025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35" name="Straight Connector 34"/>
          <p:cNvCxnSpPr>
            <a:stCxn id="30" idx="4"/>
            <a:endCxn id="33" idx="0"/>
          </p:cNvCxnSpPr>
          <p:nvPr/>
        </p:nvCxnSpPr>
        <p:spPr>
          <a:xfrm rot="5400000">
            <a:off x="5639594" y="4852194"/>
            <a:ext cx="346075" cy="1587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632575" y="5026025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38" name="Straight Connector 37"/>
          <p:cNvCxnSpPr>
            <a:stCxn id="30" idx="5"/>
            <a:endCxn id="36" idx="1"/>
          </p:cNvCxnSpPr>
          <p:nvPr/>
        </p:nvCxnSpPr>
        <p:spPr>
          <a:xfrm rot="16200000" flipH="1">
            <a:off x="6092825" y="4484688"/>
            <a:ext cx="460375" cy="73660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566025" y="541655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1" name="Straight Connector 40"/>
          <p:cNvCxnSpPr>
            <a:stCxn id="36" idx="5"/>
            <a:endCxn id="39" idx="1"/>
          </p:cNvCxnSpPr>
          <p:nvPr/>
        </p:nvCxnSpPr>
        <p:spPr>
          <a:xfrm rot="16200000" flipH="1">
            <a:off x="7242969" y="5091906"/>
            <a:ext cx="114300" cy="649288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8285163" y="6186488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4" name="Straight Connector 43"/>
          <p:cNvCxnSpPr>
            <a:stCxn id="39" idx="5"/>
            <a:endCxn id="42" idx="1"/>
          </p:cNvCxnSpPr>
          <p:nvPr/>
        </p:nvCxnSpPr>
        <p:spPr>
          <a:xfrm rot="16200000" flipH="1">
            <a:off x="7879556" y="5779294"/>
            <a:ext cx="493713" cy="434975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24" idx="2"/>
            <a:endCxn id="30" idx="2"/>
          </p:cNvCxnSpPr>
          <p:nvPr/>
        </p:nvCxnSpPr>
        <p:spPr>
          <a:xfrm rot="10800000" flipV="1">
            <a:off x="5611813" y="2779713"/>
            <a:ext cx="1587" cy="1704975"/>
          </a:xfrm>
          <a:prstGeom prst="curvedConnector3">
            <a:avLst>
              <a:gd name="adj1" fmla="val 14395466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6632575" y="1417638"/>
            <a:ext cx="2290763" cy="2674937"/>
          </a:xfrm>
          <a:prstGeom prst="roundRect">
            <a:avLst/>
          </a:prstGeom>
          <a:solidFill>
            <a:srgbClr val="C3D69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dirty="0"/>
              <a:t>Every non-tree edge is between a node and its </a:t>
            </a:r>
            <a:r>
              <a:rPr lang="en-US" sz="2900" i="1" dirty="0"/>
              <a:t>ancestor</a:t>
            </a:r>
          </a:p>
        </p:txBody>
      </p:sp>
      <p:sp>
        <p:nvSpPr>
          <p:cNvPr id="48" name="Cloud Callout 47"/>
          <p:cNvSpPr/>
          <p:nvPr/>
        </p:nvSpPr>
        <p:spPr>
          <a:xfrm>
            <a:off x="3643313" y="4679950"/>
            <a:ext cx="1827212" cy="1506538"/>
          </a:xfrm>
          <a:prstGeom prst="cloudCallout">
            <a:avLst>
              <a:gd name="adj1" fmla="val 59349"/>
              <a:gd name="adj2" fmla="val -4774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DFS tree</a:t>
            </a:r>
          </a:p>
        </p:txBody>
      </p:sp>
    </p:spTree>
    <p:extLst>
      <p:ext uri="{BB962C8B-B14F-4D97-AF65-F5344CB8AC3E}">
        <p14:creationId xmlns:p14="http://schemas.microsoft.com/office/powerpoint/2010/main" val="1081734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1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7" grpId="0" animBg="1"/>
      <p:bldP spid="30" grpId="0" animBg="1"/>
      <p:bldP spid="33" grpId="0" animBg="1"/>
      <p:bldP spid="36" grpId="0" animBg="1"/>
      <p:bldP spid="39" grpId="0" animBg="1"/>
      <p:bldP spid="42" grpId="0" animBg="1"/>
      <p:bldP spid="47" grpId="0" animBg="1"/>
      <p:bldP spid="48" grpId="0" animBg="1"/>
      <p:bldP spid="48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Connected components are disjoint</a:t>
            </a:r>
          </a:p>
        </p:txBody>
      </p:sp>
      <p:sp>
        <p:nvSpPr>
          <p:cNvPr id="31746" name="TextBox 2"/>
          <p:cNvSpPr txBox="1">
            <a:spLocks noChangeArrowheads="1"/>
          </p:cNvSpPr>
          <p:nvPr/>
        </p:nvSpPr>
        <p:spPr bwMode="auto">
          <a:xfrm>
            <a:off x="1368425" y="1563688"/>
            <a:ext cx="6648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Either Connected components of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s</a:t>
            </a:r>
            <a:r>
              <a:rPr lang="en-US" sz="1800">
                <a:latin typeface="Calibri" charset="0"/>
              </a:rPr>
              <a:t> and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t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 </a:t>
            </a:r>
            <a:r>
              <a:rPr lang="en-US" sz="1800">
                <a:latin typeface="Calibri" charset="0"/>
              </a:rPr>
              <a:t>are the same or are disjoint</a:t>
            </a: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1096963" y="2330450"/>
            <a:ext cx="6740525" cy="3406775"/>
            <a:chOff x="1042988" y="1951038"/>
            <a:chExt cx="6740525" cy="3406775"/>
          </a:xfrm>
        </p:grpSpPr>
        <p:grpSp>
          <p:nvGrpSpPr>
            <p:cNvPr id="31750" name="Group 25"/>
            <p:cNvGrpSpPr>
              <a:grpSpLocks/>
            </p:cNvGrpSpPr>
            <p:nvPr/>
          </p:nvGrpSpPr>
          <p:grpSpPr bwMode="auto">
            <a:xfrm>
              <a:off x="1042988" y="1951038"/>
              <a:ext cx="5180013" cy="3406774"/>
              <a:chOff x="335996" y="1955800"/>
              <a:chExt cx="7628492" cy="4759325"/>
            </a:xfrm>
          </p:grpSpPr>
          <p:pic>
            <p:nvPicPr>
              <p:cNvPr id="3175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1288" y="1965325"/>
                <a:ext cx="1143000" cy="147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75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3850" y="4110038"/>
                <a:ext cx="1074738" cy="147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75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838" y="5362575"/>
                <a:ext cx="1354137" cy="1352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75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2913" y="3898900"/>
                <a:ext cx="1171575" cy="146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759" name="Picture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838" y="3898900"/>
                <a:ext cx="1230312" cy="1004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5" name="Straight Connector 14"/>
              <p:cNvCxnSpPr/>
              <p:nvPr/>
            </p:nvCxnSpPr>
            <p:spPr>
              <a:xfrm rot="16200000" flipH="1">
                <a:off x="3586506" y="3324308"/>
                <a:ext cx="463512" cy="684999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5359786" y="3465750"/>
                <a:ext cx="463512" cy="402115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2669197" y="4399778"/>
                <a:ext cx="1491565" cy="445772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16200000" flipV="1">
                <a:off x="4576478" y="5102357"/>
                <a:ext cx="459077" cy="60785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10800000">
                <a:off x="5390485" y="4399778"/>
                <a:ext cx="1402726" cy="230648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765" name="Picture 2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838" y="3594100"/>
                <a:ext cx="1230312" cy="1571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766" name="Picture 20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6850" y="1955800"/>
                <a:ext cx="1219200" cy="147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767" name="Picture 2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996" y="2428875"/>
                <a:ext cx="1257854" cy="147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3" name="Straight Connector 22"/>
              <p:cNvCxnSpPr/>
              <p:nvPr/>
            </p:nvCxnSpPr>
            <p:spPr>
              <a:xfrm rot="10800000">
                <a:off x="964884" y="3898563"/>
                <a:ext cx="628890" cy="946987"/>
              </a:xfrm>
              <a:prstGeom prst="line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955029" y="2692098"/>
                <a:ext cx="1267129" cy="8871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751" name="Group 42"/>
            <p:cNvGrpSpPr>
              <a:grpSpLocks/>
            </p:cNvGrpSpPr>
            <p:nvPr/>
          </p:nvGrpSpPr>
          <p:grpSpPr bwMode="auto">
            <a:xfrm>
              <a:off x="6977063" y="1951039"/>
              <a:ext cx="806450" cy="2781301"/>
              <a:chOff x="6977395" y="1950586"/>
              <a:chExt cx="806807" cy="2781782"/>
            </a:xfrm>
          </p:grpSpPr>
          <p:pic>
            <p:nvPicPr>
              <p:cNvPr id="31752" name="Picture 3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6693" y="1950586"/>
                <a:ext cx="757509" cy="976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753" name="Picture 3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7395" y="3764199"/>
                <a:ext cx="806807" cy="968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9" name="Straight Connector 8"/>
              <p:cNvCxnSpPr/>
              <p:nvPr/>
            </p:nvCxnSpPr>
            <p:spPr>
              <a:xfrm rot="5400000">
                <a:off x="6975126" y="3332740"/>
                <a:ext cx="836757" cy="25411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Cloud Callout 24"/>
          <p:cNvSpPr/>
          <p:nvPr/>
        </p:nvSpPr>
        <p:spPr>
          <a:xfrm>
            <a:off x="492125" y="2857500"/>
            <a:ext cx="6403975" cy="2435225"/>
          </a:xfrm>
          <a:prstGeom prst="cloudCallout">
            <a:avLst>
              <a:gd name="adj1" fmla="val -15804"/>
              <a:gd name="adj2" fmla="val 46001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C3D69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/>
              <a:t>Algorithm to compute </a:t>
            </a:r>
            <a:r>
              <a:rPr lang="en-US" sz="3200" b="1" dirty="0">
                <a:solidFill>
                  <a:srgbClr val="000000"/>
                </a:solidFill>
              </a:rPr>
              <a:t>ALL</a:t>
            </a:r>
            <a:r>
              <a:rPr lang="en-US" sz="3200" dirty="0"/>
              <a:t> the connected components?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92125" y="5737225"/>
            <a:ext cx="7524750" cy="895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Run BFS on some node </a:t>
            </a:r>
            <a:r>
              <a:rPr lang="en-US" dirty="0" err="1">
                <a:solidFill>
                  <a:srgbClr val="660066"/>
                </a:solidFill>
              </a:rPr>
              <a:t>s</a:t>
            </a:r>
            <a:r>
              <a:rPr lang="en-US" dirty="0"/>
              <a:t>. Then run BFS on </a:t>
            </a:r>
            <a:r>
              <a:rPr lang="en-US" dirty="0" err="1">
                <a:solidFill>
                  <a:srgbClr val="660066"/>
                </a:solidFill>
              </a:rPr>
              <a:t>t</a:t>
            </a:r>
            <a:r>
              <a:rPr lang="en-US" dirty="0"/>
              <a:t> that is not connected to </a:t>
            </a:r>
            <a:r>
              <a:rPr lang="en-US" dirty="0" err="1">
                <a:solidFill>
                  <a:srgbClr val="660066"/>
                </a:solidFill>
              </a:rPr>
              <a:t>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64701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0" name="TextBox 2"/>
          <p:cNvSpPr txBox="1">
            <a:spLocks noChangeArrowheads="1"/>
          </p:cNvSpPr>
          <p:nvPr/>
        </p:nvSpPr>
        <p:spPr bwMode="auto">
          <a:xfrm>
            <a:off x="2138363" y="1917700"/>
            <a:ext cx="5287962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900">
                <a:latin typeface="Calibri" charset="0"/>
              </a:rPr>
              <a:t>Run-time analysis of BFS and DFS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2835275"/>
            <a:ext cx="4762500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2416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Stacks and Queues</a:t>
            </a:r>
          </a:p>
        </p:txBody>
      </p:sp>
      <p:pic>
        <p:nvPicPr>
          <p:cNvPr id="3379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0" y="1606550"/>
            <a:ext cx="1922463" cy="192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TextBox 3"/>
          <p:cNvSpPr txBox="1">
            <a:spLocks noChangeArrowheads="1"/>
          </p:cNvSpPr>
          <p:nvPr/>
        </p:nvSpPr>
        <p:spPr bwMode="auto">
          <a:xfrm>
            <a:off x="4572000" y="2330450"/>
            <a:ext cx="2084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Last in First 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863" y="3902075"/>
            <a:ext cx="196215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0" y="4678363"/>
            <a:ext cx="2120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First in First out</a:t>
            </a:r>
          </a:p>
        </p:txBody>
      </p:sp>
    </p:spTree>
    <p:extLst>
      <p:ext uri="{BB962C8B-B14F-4D97-AF65-F5344CB8AC3E}">
        <p14:creationId xmlns:p14="http://schemas.microsoft.com/office/powerpoint/2010/main" val="2780397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But first…</a:t>
            </a:r>
          </a:p>
        </p:txBody>
      </p:sp>
      <p:sp>
        <p:nvSpPr>
          <p:cNvPr id="34818" name="TextBox 2"/>
          <p:cNvSpPr txBox="1">
            <a:spLocks noChangeArrowheads="1"/>
          </p:cNvSpPr>
          <p:nvPr/>
        </p:nvSpPr>
        <p:spPr bwMode="auto">
          <a:xfrm>
            <a:off x="901700" y="2713038"/>
            <a:ext cx="3263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How do we represent graphs?</a:t>
            </a:r>
          </a:p>
        </p:txBody>
      </p:sp>
    </p:spTree>
    <p:extLst>
      <p:ext uri="{BB962C8B-B14F-4D97-AF65-F5344CB8AC3E}">
        <p14:creationId xmlns:p14="http://schemas.microsoft.com/office/powerpoint/2010/main" val="3526815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4"/>
          <p:cNvGrpSpPr>
            <a:grpSpLocks/>
          </p:cNvGrpSpPr>
          <p:nvPr/>
        </p:nvGrpSpPr>
        <p:grpSpPr bwMode="auto">
          <a:xfrm>
            <a:off x="457200" y="3919538"/>
            <a:ext cx="8229600" cy="2486025"/>
            <a:chOff x="457200" y="3918857"/>
            <a:chExt cx="8229600" cy="2486717"/>
          </a:xfrm>
        </p:grpSpPr>
        <p:sp>
          <p:nvSpPr>
            <p:cNvPr id="60" name="Rectangle 59"/>
            <p:cNvSpPr/>
            <p:nvPr/>
          </p:nvSpPr>
          <p:spPr>
            <a:xfrm>
              <a:off x="457200" y="3918857"/>
              <a:ext cx="8229600" cy="248512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62" name="Straight Connector 61"/>
            <p:cNvCxnSpPr/>
            <p:nvPr/>
          </p:nvCxnSpPr>
          <p:spPr>
            <a:xfrm rot="5400000">
              <a:off x="1818135" y="5161422"/>
              <a:ext cx="2486717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335910" y="5151897"/>
              <a:ext cx="2486717" cy="206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Graph representations</a:t>
            </a:r>
          </a:p>
        </p:txBody>
      </p:sp>
      <p:sp>
        <p:nvSpPr>
          <p:cNvPr id="3" name="Oval 2"/>
          <p:cNvSpPr/>
          <p:nvPr/>
        </p:nvSpPr>
        <p:spPr>
          <a:xfrm>
            <a:off x="4189413" y="1433513"/>
            <a:ext cx="382587" cy="37941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808413" y="2193925"/>
            <a:ext cx="381000" cy="379413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741863" y="2193925"/>
            <a:ext cx="382587" cy="37941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/>
          <p:cNvCxnSpPr>
            <a:stCxn id="3" idx="3"/>
            <a:endCxn id="4" idx="0"/>
          </p:cNvCxnSpPr>
          <p:nvPr/>
        </p:nvCxnSpPr>
        <p:spPr>
          <a:xfrm rot="5400000">
            <a:off x="3904457" y="1851819"/>
            <a:ext cx="436562" cy="247650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" idx="5"/>
            <a:endCxn id="5" idx="1"/>
          </p:cNvCxnSpPr>
          <p:nvPr/>
        </p:nvCxnSpPr>
        <p:spPr>
          <a:xfrm rot="16200000" flipH="1">
            <a:off x="4410869" y="1862932"/>
            <a:ext cx="492125" cy="280987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974725" y="3919538"/>
            <a:ext cx="18018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Adjacency matrix</a:t>
            </a:r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266700" y="1417638"/>
            <a:ext cx="2643188" cy="2143125"/>
            <a:chOff x="266219" y="1417638"/>
            <a:chExt cx="2642927" cy="2143410"/>
          </a:xfrm>
        </p:grpSpPr>
        <p:sp>
          <p:nvSpPr>
            <p:cNvPr id="12" name="Oval 11"/>
            <p:cNvSpPr/>
            <p:nvPr/>
          </p:nvSpPr>
          <p:spPr>
            <a:xfrm>
              <a:off x="1061478" y="1417638"/>
              <a:ext cx="382549" cy="37946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66219" y="1998740"/>
              <a:ext cx="382550" cy="3810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66219" y="2579843"/>
              <a:ext cx="382550" cy="379462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583714" y="1417638"/>
              <a:ext cx="380962" cy="379462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66219" y="3116489"/>
              <a:ext cx="382550" cy="379462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201191" y="1417638"/>
              <a:ext cx="382549" cy="379462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5" name="Left Bracket 24"/>
            <p:cNvSpPr/>
            <p:nvPr/>
          </p:nvSpPr>
          <p:spPr>
            <a:xfrm>
              <a:off x="734486" y="1862197"/>
              <a:ext cx="133337" cy="1698851"/>
            </a:xfrm>
            <a:prstGeom prst="leftBracket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Right Bracket 25"/>
            <p:cNvSpPr/>
            <p:nvPr/>
          </p:nvSpPr>
          <p:spPr>
            <a:xfrm>
              <a:off x="2721839" y="1854258"/>
              <a:ext cx="187307" cy="1706790"/>
            </a:xfrm>
            <a:prstGeom prst="rightBracket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8" name="Group 37"/>
          <p:cNvGrpSpPr>
            <a:grpSpLocks/>
          </p:cNvGrpSpPr>
          <p:nvPr/>
        </p:nvGrpSpPr>
        <p:grpSpPr bwMode="auto">
          <a:xfrm>
            <a:off x="1062038" y="1998663"/>
            <a:ext cx="1466850" cy="1497012"/>
            <a:chOff x="1062187" y="1999421"/>
            <a:chExt cx="1467463" cy="1496491"/>
          </a:xfrm>
        </p:grpSpPr>
        <p:sp>
          <p:nvSpPr>
            <p:cNvPr id="35889" name="TextBox 27"/>
            <p:cNvSpPr txBox="1">
              <a:spLocks noChangeArrowheads="1"/>
            </p:cNvSpPr>
            <p:nvPr/>
          </p:nvSpPr>
          <p:spPr bwMode="auto">
            <a:xfrm>
              <a:off x="1062187" y="2009861"/>
              <a:ext cx="301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0</a:t>
              </a:r>
            </a:p>
          </p:txBody>
        </p:sp>
        <p:sp>
          <p:nvSpPr>
            <p:cNvPr id="35890" name="TextBox 28"/>
            <p:cNvSpPr txBox="1">
              <a:spLocks noChangeArrowheads="1"/>
            </p:cNvSpPr>
            <p:nvPr/>
          </p:nvSpPr>
          <p:spPr bwMode="auto">
            <a:xfrm>
              <a:off x="1062187" y="2579059"/>
              <a:ext cx="301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1</a:t>
              </a:r>
            </a:p>
          </p:txBody>
        </p:sp>
        <p:sp>
          <p:nvSpPr>
            <p:cNvPr id="35891" name="TextBox 29"/>
            <p:cNvSpPr txBox="1">
              <a:spLocks noChangeArrowheads="1"/>
            </p:cNvSpPr>
            <p:nvPr/>
          </p:nvSpPr>
          <p:spPr bwMode="auto">
            <a:xfrm>
              <a:off x="1062187" y="3116013"/>
              <a:ext cx="301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1</a:t>
              </a:r>
            </a:p>
          </p:txBody>
        </p:sp>
        <p:sp>
          <p:nvSpPr>
            <p:cNvPr id="35892" name="TextBox 31"/>
            <p:cNvSpPr txBox="1">
              <a:spLocks noChangeArrowheads="1"/>
            </p:cNvSpPr>
            <p:nvPr/>
          </p:nvSpPr>
          <p:spPr bwMode="auto">
            <a:xfrm>
              <a:off x="1598399" y="1999421"/>
              <a:ext cx="301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1</a:t>
              </a:r>
            </a:p>
          </p:txBody>
        </p:sp>
        <p:sp>
          <p:nvSpPr>
            <p:cNvPr id="35893" name="TextBox 32"/>
            <p:cNvSpPr txBox="1">
              <a:spLocks noChangeArrowheads="1"/>
            </p:cNvSpPr>
            <p:nvPr/>
          </p:nvSpPr>
          <p:spPr bwMode="auto">
            <a:xfrm>
              <a:off x="1598399" y="2568619"/>
              <a:ext cx="301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0</a:t>
              </a:r>
            </a:p>
          </p:txBody>
        </p:sp>
        <p:sp>
          <p:nvSpPr>
            <p:cNvPr id="35894" name="TextBox 33"/>
            <p:cNvSpPr txBox="1">
              <a:spLocks noChangeArrowheads="1"/>
            </p:cNvSpPr>
            <p:nvPr/>
          </p:nvSpPr>
          <p:spPr bwMode="auto">
            <a:xfrm>
              <a:off x="1598399" y="3105573"/>
              <a:ext cx="301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0</a:t>
              </a:r>
            </a:p>
          </p:txBody>
        </p:sp>
        <p:sp>
          <p:nvSpPr>
            <p:cNvPr id="35895" name="TextBox 34"/>
            <p:cNvSpPr txBox="1">
              <a:spLocks noChangeArrowheads="1"/>
            </p:cNvSpPr>
            <p:nvPr/>
          </p:nvSpPr>
          <p:spPr bwMode="auto">
            <a:xfrm>
              <a:off x="2227990" y="2020428"/>
              <a:ext cx="301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1</a:t>
              </a:r>
            </a:p>
          </p:txBody>
        </p:sp>
        <p:sp>
          <p:nvSpPr>
            <p:cNvPr id="35896" name="TextBox 35"/>
            <p:cNvSpPr txBox="1">
              <a:spLocks noChangeArrowheads="1"/>
            </p:cNvSpPr>
            <p:nvPr/>
          </p:nvSpPr>
          <p:spPr bwMode="auto">
            <a:xfrm>
              <a:off x="2227990" y="2589626"/>
              <a:ext cx="301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0</a:t>
              </a:r>
            </a:p>
          </p:txBody>
        </p:sp>
        <p:sp>
          <p:nvSpPr>
            <p:cNvPr id="35897" name="TextBox 36"/>
            <p:cNvSpPr txBox="1">
              <a:spLocks noChangeArrowheads="1"/>
            </p:cNvSpPr>
            <p:nvPr/>
          </p:nvSpPr>
          <p:spPr bwMode="auto">
            <a:xfrm>
              <a:off x="2227990" y="3126580"/>
              <a:ext cx="301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0</a:t>
              </a:r>
            </a:p>
          </p:txBody>
        </p:sp>
      </p:grpSp>
      <p:grpSp>
        <p:nvGrpSpPr>
          <p:cNvPr id="9" name="Group 51"/>
          <p:cNvGrpSpPr>
            <a:grpSpLocks/>
          </p:cNvGrpSpPr>
          <p:nvPr/>
        </p:nvGrpSpPr>
        <p:grpSpPr bwMode="auto">
          <a:xfrm>
            <a:off x="6057900" y="1797050"/>
            <a:ext cx="520700" cy="1763713"/>
            <a:chOff x="6057159" y="1797537"/>
            <a:chExt cx="520985" cy="1763511"/>
          </a:xfrm>
        </p:grpSpPr>
        <p:sp>
          <p:nvSpPr>
            <p:cNvPr id="11" name="Oval 10"/>
            <p:cNvSpPr/>
            <p:nvPr/>
          </p:nvSpPr>
          <p:spPr>
            <a:xfrm>
              <a:off x="6111164" y="1888015"/>
              <a:ext cx="382797" cy="37936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111164" y="2513418"/>
              <a:ext cx="382797" cy="379369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111164" y="3116599"/>
              <a:ext cx="382797" cy="37936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057159" y="1797537"/>
              <a:ext cx="520985" cy="1763511"/>
            </a:xfrm>
            <a:prstGeom prst="rect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48" name="Straight Connector 47"/>
            <p:cNvCxnSpPr/>
            <p:nvPr/>
          </p:nvCxnSpPr>
          <p:spPr>
            <a:xfrm flipV="1">
              <a:off x="6057159" y="2378495"/>
              <a:ext cx="520985" cy="11112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6057159" y="2991200"/>
              <a:ext cx="520985" cy="11112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6111875" y="3919538"/>
            <a:ext cx="1508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Adjacency List</a:t>
            </a:r>
          </a:p>
        </p:txBody>
      </p:sp>
      <p:grpSp>
        <p:nvGrpSpPr>
          <p:cNvPr id="21" name="Group 57"/>
          <p:cNvGrpSpPr>
            <a:grpSpLocks/>
          </p:cNvGrpSpPr>
          <p:nvPr/>
        </p:nvGrpSpPr>
        <p:grpSpPr bwMode="auto">
          <a:xfrm>
            <a:off x="6578600" y="1822450"/>
            <a:ext cx="1389063" cy="514350"/>
            <a:chOff x="6578144" y="1821701"/>
            <a:chExt cx="1389872" cy="515278"/>
          </a:xfrm>
        </p:grpSpPr>
        <p:sp>
          <p:nvSpPr>
            <p:cNvPr id="40" name="Rectangle 39"/>
            <p:cNvSpPr/>
            <p:nvPr/>
          </p:nvSpPr>
          <p:spPr>
            <a:xfrm>
              <a:off x="6881534" y="1821701"/>
              <a:ext cx="1086482" cy="515278"/>
            </a:xfrm>
            <a:prstGeom prst="rect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956189" y="1886906"/>
              <a:ext cx="382811" cy="380097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521668" y="1886906"/>
              <a:ext cx="381222" cy="380097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1" name="Straight Connector 50"/>
            <p:cNvCxnSpPr>
              <a:stCxn id="40" idx="0"/>
              <a:endCxn id="40" idx="2"/>
            </p:cNvCxnSpPr>
            <p:nvPr/>
          </p:nvCxnSpPr>
          <p:spPr>
            <a:xfrm rot="16200000" flipH="1">
              <a:off x="7167930" y="2078546"/>
              <a:ext cx="515278" cy="1588"/>
            </a:xfrm>
            <a:prstGeom prst="line">
              <a:avLst/>
            </a:prstGeom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6578144" y="2063436"/>
              <a:ext cx="301801" cy="1591"/>
            </a:xfrm>
            <a:prstGeom prst="straightConnector1">
              <a:avLst/>
            </a:prstGeom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58"/>
          <p:cNvGrpSpPr>
            <a:grpSpLocks/>
          </p:cNvGrpSpPr>
          <p:nvPr/>
        </p:nvGrpSpPr>
        <p:grpSpPr bwMode="auto">
          <a:xfrm>
            <a:off x="6600825" y="2492375"/>
            <a:ext cx="769938" cy="1042988"/>
            <a:chOff x="6600714" y="2491795"/>
            <a:chExt cx="770276" cy="1043302"/>
          </a:xfrm>
        </p:grpSpPr>
        <p:grpSp>
          <p:nvGrpSpPr>
            <p:cNvPr id="35870" name="Group 42"/>
            <p:cNvGrpSpPr>
              <a:grpSpLocks/>
            </p:cNvGrpSpPr>
            <p:nvPr/>
          </p:nvGrpSpPr>
          <p:grpSpPr bwMode="auto">
            <a:xfrm>
              <a:off x="6914649" y="2491795"/>
              <a:ext cx="456341" cy="445451"/>
              <a:chOff x="6914649" y="2491795"/>
              <a:chExt cx="456341" cy="445451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6915177" y="2491795"/>
                <a:ext cx="455813" cy="446222"/>
              </a:xfrm>
              <a:prstGeom prst="rect">
                <a:avLst/>
              </a:prstGeom>
              <a:solidFill>
                <a:srgbClr val="FF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6956470" y="2514027"/>
                <a:ext cx="382756" cy="37952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35871" name="Group 43"/>
            <p:cNvGrpSpPr>
              <a:grpSpLocks/>
            </p:cNvGrpSpPr>
            <p:nvPr/>
          </p:nvGrpSpPr>
          <p:grpSpPr bwMode="auto">
            <a:xfrm>
              <a:off x="6880693" y="3089646"/>
              <a:ext cx="456341" cy="445451"/>
              <a:chOff x="6914649" y="2491795"/>
              <a:chExt cx="456341" cy="445451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6914193" y="2491024"/>
                <a:ext cx="457400" cy="446222"/>
              </a:xfrm>
              <a:prstGeom prst="rect">
                <a:avLst/>
              </a:prstGeom>
              <a:solidFill>
                <a:srgbClr val="FF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6955486" y="2513255"/>
                <a:ext cx="382756" cy="37952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cxnSp>
          <p:nvCxnSpPr>
            <p:cNvPr id="56" name="Straight Arrow Connector 55"/>
            <p:cNvCxnSpPr/>
            <p:nvPr/>
          </p:nvCxnSpPr>
          <p:spPr>
            <a:xfrm>
              <a:off x="6621361" y="2672824"/>
              <a:ext cx="303345" cy="1588"/>
            </a:xfrm>
            <a:prstGeom prst="straightConnector1">
              <a:avLst/>
            </a:prstGeom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6600714" y="3258789"/>
              <a:ext cx="301757" cy="1587"/>
            </a:xfrm>
            <a:prstGeom prst="straightConnector1">
              <a:avLst/>
            </a:prstGeom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69"/>
          <p:cNvGrpSpPr>
            <a:grpSpLocks/>
          </p:cNvGrpSpPr>
          <p:nvPr/>
        </p:nvGrpSpPr>
        <p:grpSpPr bwMode="auto">
          <a:xfrm>
            <a:off x="457200" y="4287838"/>
            <a:ext cx="8229600" cy="685800"/>
            <a:chOff x="457200" y="4288189"/>
            <a:chExt cx="8229600" cy="685245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457200" y="4288189"/>
              <a:ext cx="8229600" cy="15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868" name="TextBox 67"/>
            <p:cNvSpPr txBox="1">
              <a:spLocks noChangeArrowheads="1"/>
            </p:cNvSpPr>
            <p:nvPr/>
          </p:nvSpPr>
          <p:spPr bwMode="auto">
            <a:xfrm>
              <a:off x="3691979" y="4463223"/>
              <a:ext cx="11079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alibri" charset="0"/>
                </a:rPr>
                <a:t>(u,v) </a:t>
              </a:r>
              <a:r>
                <a:rPr lang="en-US" sz="1800">
                  <a:latin typeface="Calibri" charset="0"/>
                </a:rPr>
                <a:t>in </a:t>
              </a:r>
              <a:r>
                <a:rPr lang="en-US" sz="1800">
                  <a:solidFill>
                    <a:srgbClr val="660066"/>
                  </a:solidFill>
                  <a:latin typeface="Calibri" charset="0"/>
                </a:rPr>
                <a:t>E</a:t>
              </a:r>
              <a:r>
                <a:rPr lang="en-US" sz="1800">
                  <a:latin typeface="Calibri" charset="0"/>
                </a:rPr>
                <a:t>?</a:t>
              </a:r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457200" y="4971847"/>
              <a:ext cx="8229600" cy="15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1285875" y="4462463"/>
            <a:ext cx="595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O(1)</a:t>
            </a: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6492875" y="4462463"/>
            <a:ext cx="1381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O(n) </a:t>
            </a:r>
            <a:r>
              <a:rPr lang="en-US" sz="1800">
                <a:latin typeface="Calibri" charset="0"/>
              </a:rPr>
              <a:t>[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O(n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v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) </a:t>
            </a:r>
            <a:r>
              <a:rPr lang="en-US" sz="1800">
                <a:latin typeface="Calibri" charset="0"/>
              </a:rPr>
              <a:t>]</a:t>
            </a:r>
          </a:p>
        </p:txBody>
      </p:sp>
      <p:grpSp>
        <p:nvGrpSpPr>
          <p:cNvPr id="31" name="Group 75"/>
          <p:cNvGrpSpPr>
            <a:grpSpLocks/>
          </p:cNvGrpSpPr>
          <p:nvPr/>
        </p:nvGrpSpPr>
        <p:grpSpPr bwMode="auto">
          <a:xfrm>
            <a:off x="457200" y="5135563"/>
            <a:ext cx="8229600" cy="531812"/>
            <a:chOff x="457200" y="5103706"/>
            <a:chExt cx="8229600" cy="530330"/>
          </a:xfrm>
        </p:grpSpPr>
        <p:cxnSp>
          <p:nvCxnSpPr>
            <p:cNvPr id="74" name="Straight Connector 73"/>
            <p:cNvCxnSpPr/>
            <p:nvPr/>
          </p:nvCxnSpPr>
          <p:spPr>
            <a:xfrm flipV="1">
              <a:off x="457200" y="5622955"/>
              <a:ext cx="8229600" cy="110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866" name="TextBox 74"/>
            <p:cNvSpPr txBox="1">
              <a:spLocks noChangeArrowheads="1"/>
            </p:cNvSpPr>
            <p:nvPr/>
          </p:nvSpPr>
          <p:spPr bwMode="auto">
            <a:xfrm>
              <a:off x="3375912" y="5103706"/>
              <a:ext cx="19299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All neighbors of </a:t>
              </a:r>
              <a:r>
                <a:rPr lang="en-US" sz="1800">
                  <a:solidFill>
                    <a:srgbClr val="660066"/>
                  </a:solidFill>
                  <a:latin typeface="Calibri" charset="0"/>
                </a:rPr>
                <a:t>u</a:t>
              </a:r>
              <a:r>
                <a:rPr lang="en-US" sz="1800">
                  <a:latin typeface="Calibri" charset="0"/>
                </a:rPr>
                <a:t>?</a:t>
              </a:r>
            </a:p>
          </p:txBody>
        </p:sp>
      </p:grp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1281113" y="5126038"/>
            <a:ext cx="600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O(n)</a:t>
            </a:r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6745288" y="5126038"/>
            <a:ext cx="679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O(n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u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)</a:t>
            </a: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3900488" y="5838825"/>
            <a:ext cx="841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Space?</a:t>
            </a: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1260475" y="5838825"/>
            <a:ext cx="676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O(n</a:t>
            </a:r>
            <a:r>
              <a:rPr lang="en-US" sz="1800" baseline="30000">
                <a:solidFill>
                  <a:srgbClr val="660066"/>
                </a:solidFill>
                <a:latin typeface="Calibri" charset="0"/>
              </a:rPr>
              <a:t>2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)</a:t>
            </a: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623050" y="5838825"/>
            <a:ext cx="898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O(m+n)</a:t>
            </a:r>
          </a:p>
        </p:txBody>
      </p:sp>
      <p:sp>
        <p:nvSpPr>
          <p:cNvPr id="82" name="Cloud Callout 81"/>
          <p:cNvSpPr/>
          <p:nvPr/>
        </p:nvSpPr>
        <p:spPr>
          <a:xfrm>
            <a:off x="3376613" y="2673350"/>
            <a:ext cx="2398712" cy="1060450"/>
          </a:xfrm>
          <a:prstGeom prst="cloudCallout">
            <a:avLst>
              <a:gd name="adj1" fmla="val 67402"/>
              <a:gd name="adj2" fmla="val 767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Better for sparse graphs and traversals</a:t>
            </a:r>
          </a:p>
        </p:txBody>
      </p:sp>
    </p:spTree>
    <p:extLst>
      <p:ext uri="{BB962C8B-B14F-4D97-AF65-F5344CB8AC3E}">
        <p14:creationId xmlns:p14="http://schemas.microsoft.com/office/powerpoint/2010/main" val="3051519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53" grpId="0"/>
      <p:bldP spid="71" grpId="0"/>
      <p:bldP spid="72" grpId="0"/>
      <p:bldP spid="77" grpId="0"/>
      <p:bldP spid="78" grpId="0"/>
      <p:bldP spid="79" grpId="0"/>
      <p:bldP spid="80" grpId="0"/>
      <p:bldP spid="81" grpId="0"/>
      <p:bldP spid="8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Graphs are omnipresent</a:t>
            </a:r>
          </a:p>
        </p:txBody>
      </p:sp>
      <p:pic>
        <p:nvPicPr>
          <p:cNvPr id="3" name="Picture 2" descr="Pictur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8" y="1265238"/>
            <a:ext cx="7045325" cy="599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487738" y="1265238"/>
            <a:ext cx="27432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>
                <a:latin typeface="Calibri" charset="0"/>
              </a:rPr>
              <a:t>Airline Route maps</a:t>
            </a:r>
          </a:p>
        </p:txBody>
      </p:sp>
    </p:spTree>
    <p:extLst>
      <p:ext uri="{BB962C8B-B14F-4D97-AF65-F5344CB8AC3E}">
        <p14:creationId xmlns:p14="http://schemas.microsoft.com/office/powerpoint/2010/main" val="3278573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2 # edges = sum of # neighbors</a:t>
            </a:r>
          </a:p>
        </p:txBody>
      </p:sp>
      <p:sp>
        <p:nvSpPr>
          <p:cNvPr id="36866" name="TextBox 2"/>
          <p:cNvSpPr txBox="1">
            <a:spLocks noChangeArrowheads="1"/>
          </p:cNvSpPr>
          <p:nvPr/>
        </p:nvSpPr>
        <p:spPr bwMode="auto">
          <a:xfrm>
            <a:off x="2800350" y="1423988"/>
            <a:ext cx="316706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00">
                <a:solidFill>
                  <a:srgbClr val="3366FF"/>
                </a:solidFill>
              </a:rPr>
              <a:t>2m</a:t>
            </a:r>
            <a:r>
              <a:rPr lang="en-US" sz="3900"/>
              <a:t> = </a:t>
            </a:r>
            <a:r>
              <a:rPr lang="en-US" sz="3900">
                <a:solidFill>
                  <a:srgbClr val="3366FF"/>
                </a:solidFill>
              </a:rPr>
              <a:t>Σ</a:t>
            </a:r>
            <a:r>
              <a:rPr lang="en-US" sz="3900" baseline="-25000">
                <a:solidFill>
                  <a:srgbClr val="3366FF"/>
                </a:solidFill>
              </a:rPr>
              <a:t>u</a:t>
            </a:r>
            <a:r>
              <a:rPr lang="en-US" sz="3900" baseline="-25000"/>
              <a:t> in </a:t>
            </a:r>
            <a:r>
              <a:rPr lang="en-US" sz="3900" baseline="-25000">
                <a:solidFill>
                  <a:srgbClr val="3366FF"/>
                </a:solidFill>
              </a:rPr>
              <a:t>V </a:t>
            </a:r>
            <a:r>
              <a:rPr lang="en-US" sz="3900">
                <a:solidFill>
                  <a:srgbClr val="3366FF"/>
                </a:solidFill>
              </a:rPr>
              <a:t>n</a:t>
            </a:r>
            <a:r>
              <a:rPr lang="en-US" sz="3900" baseline="-25000">
                <a:solidFill>
                  <a:srgbClr val="3366FF"/>
                </a:solidFill>
              </a:rPr>
              <a:t>u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096963" y="2887663"/>
            <a:ext cx="31226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Give </a:t>
            </a:r>
            <a:r>
              <a:rPr lang="en-US" sz="1800">
                <a:solidFill>
                  <a:srgbClr val="3366FF"/>
                </a:solidFill>
              </a:rPr>
              <a:t>2</a:t>
            </a:r>
            <a:r>
              <a:rPr lang="en-US" sz="1800"/>
              <a:t> pennies to each edge</a:t>
            </a:r>
          </a:p>
        </p:txBody>
      </p:sp>
      <p:sp>
        <p:nvSpPr>
          <p:cNvPr id="6" name="Oval 5"/>
          <p:cNvSpPr/>
          <p:nvPr/>
        </p:nvSpPr>
        <p:spPr>
          <a:xfrm>
            <a:off x="6284913" y="4027488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848600" y="4027488"/>
            <a:ext cx="150813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870" name="TextBox 7"/>
          <p:cNvSpPr txBox="1">
            <a:spLocks noChangeArrowheads="1"/>
          </p:cNvSpPr>
          <p:nvPr/>
        </p:nvSpPr>
        <p:spPr bwMode="auto">
          <a:xfrm>
            <a:off x="6127750" y="4140200"/>
            <a:ext cx="314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u</a:t>
            </a:r>
          </a:p>
        </p:txBody>
      </p:sp>
      <p:sp>
        <p:nvSpPr>
          <p:cNvPr id="36871" name="TextBox 8"/>
          <p:cNvSpPr txBox="1">
            <a:spLocks noChangeArrowheads="1"/>
          </p:cNvSpPr>
          <p:nvPr/>
        </p:nvSpPr>
        <p:spPr bwMode="auto">
          <a:xfrm>
            <a:off x="7843838" y="4086225"/>
            <a:ext cx="325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v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415088" y="4086225"/>
            <a:ext cx="1428750" cy="38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883275" y="2506663"/>
            <a:ext cx="2486025" cy="98901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Rest of the graph</a:t>
            </a:r>
          </a:p>
        </p:txBody>
      </p:sp>
      <p:cxnSp>
        <p:nvCxnSpPr>
          <p:cNvPr id="16" name="Straight Connector 15"/>
          <p:cNvCxnSpPr>
            <a:stCxn id="6" idx="1"/>
          </p:cNvCxnSpPr>
          <p:nvPr/>
        </p:nvCxnSpPr>
        <p:spPr>
          <a:xfrm rot="5400000" flipH="1" flipV="1">
            <a:off x="5875338" y="3482975"/>
            <a:ext cx="998538" cy="1349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7"/>
          </p:cNvCxnSpPr>
          <p:nvPr/>
        </p:nvCxnSpPr>
        <p:spPr>
          <a:xfrm rot="5400000" flipH="1" flipV="1">
            <a:off x="6382544" y="3344069"/>
            <a:ext cx="738188" cy="673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</p:cNvCxnSpPr>
          <p:nvPr/>
        </p:nvCxnSpPr>
        <p:spPr>
          <a:xfrm rot="5400000" flipH="1" flipV="1">
            <a:off x="6116637" y="3371851"/>
            <a:ext cx="868363" cy="487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7"/>
          </p:cNvCxnSpPr>
          <p:nvPr/>
        </p:nvCxnSpPr>
        <p:spPr>
          <a:xfrm rot="5400000" flipH="1" flipV="1">
            <a:off x="7573963" y="3454400"/>
            <a:ext cx="998538" cy="192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7" idx="1"/>
          </p:cNvCxnSpPr>
          <p:nvPr/>
        </p:nvCxnSpPr>
        <p:spPr>
          <a:xfrm rot="16200000" flipV="1">
            <a:off x="7262812" y="3441701"/>
            <a:ext cx="868363" cy="3476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6122988" y="3744913"/>
            <a:ext cx="635000" cy="650875"/>
          </a:xfrm>
          <a:custGeom>
            <a:avLst/>
            <a:gdLst>
              <a:gd name="connsiteX0" fmla="*/ 0 w 636273"/>
              <a:gd name="connsiteY0" fmla="*/ 32567 h 651334"/>
              <a:gd name="connsiteX1" fmla="*/ 173680 w 636273"/>
              <a:gd name="connsiteY1" fmla="*/ 10856 h 651334"/>
              <a:gd name="connsiteX2" fmla="*/ 206245 w 636273"/>
              <a:gd name="connsiteY2" fmla="*/ 0 h 651334"/>
              <a:gd name="connsiteX3" fmla="*/ 358216 w 636273"/>
              <a:gd name="connsiteY3" fmla="*/ 10856 h 651334"/>
              <a:gd name="connsiteX4" fmla="*/ 390781 w 636273"/>
              <a:gd name="connsiteY4" fmla="*/ 32567 h 651334"/>
              <a:gd name="connsiteX5" fmla="*/ 423346 w 636273"/>
              <a:gd name="connsiteY5" fmla="*/ 43422 h 651334"/>
              <a:gd name="connsiteX6" fmla="*/ 477621 w 636273"/>
              <a:gd name="connsiteY6" fmla="*/ 97700 h 651334"/>
              <a:gd name="connsiteX7" fmla="*/ 542751 w 636273"/>
              <a:gd name="connsiteY7" fmla="*/ 130267 h 651334"/>
              <a:gd name="connsiteX8" fmla="*/ 564461 w 636273"/>
              <a:gd name="connsiteY8" fmla="*/ 195400 h 651334"/>
              <a:gd name="connsiteX9" fmla="*/ 618736 w 636273"/>
              <a:gd name="connsiteY9" fmla="*/ 206256 h 651334"/>
              <a:gd name="connsiteX10" fmla="*/ 618736 w 636273"/>
              <a:gd name="connsiteY10" fmla="*/ 651334 h 65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6273" h="651334">
                <a:moveTo>
                  <a:pt x="0" y="32567"/>
                </a:moveTo>
                <a:cubicBezTo>
                  <a:pt x="57893" y="25330"/>
                  <a:pt x="116050" y="19956"/>
                  <a:pt x="173680" y="10856"/>
                </a:cubicBezTo>
                <a:cubicBezTo>
                  <a:pt x="184982" y="9071"/>
                  <a:pt x="194803" y="0"/>
                  <a:pt x="206245" y="0"/>
                </a:cubicBezTo>
                <a:cubicBezTo>
                  <a:pt x="257031" y="0"/>
                  <a:pt x="307559" y="7237"/>
                  <a:pt x="358216" y="10856"/>
                </a:cubicBezTo>
                <a:cubicBezTo>
                  <a:pt x="369071" y="18093"/>
                  <a:pt x="379112" y="26732"/>
                  <a:pt x="390781" y="32567"/>
                </a:cubicBezTo>
                <a:cubicBezTo>
                  <a:pt x="401015" y="37684"/>
                  <a:pt x="414192" y="36556"/>
                  <a:pt x="423346" y="43422"/>
                </a:cubicBezTo>
                <a:cubicBezTo>
                  <a:pt x="443815" y="58774"/>
                  <a:pt x="453348" y="89608"/>
                  <a:pt x="477621" y="97700"/>
                </a:cubicBezTo>
                <a:cubicBezTo>
                  <a:pt x="522563" y="112682"/>
                  <a:pt x="500666" y="102209"/>
                  <a:pt x="542751" y="130267"/>
                </a:cubicBezTo>
                <a:cubicBezTo>
                  <a:pt x="549988" y="151978"/>
                  <a:pt x="542020" y="190911"/>
                  <a:pt x="564461" y="195400"/>
                </a:cubicBezTo>
                <a:cubicBezTo>
                  <a:pt x="582553" y="199019"/>
                  <a:pt x="616555" y="187935"/>
                  <a:pt x="618736" y="206256"/>
                </a:cubicBezTo>
                <a:cubicBezTo>
                  <a:pt x="636273" y="353575"/>
                  <a:pt x="618736" y="502975"/>
                  <a:pt x="618736" y="651334"/>
                </a:cubicBezTo>
              </a:path>
            </a:pathLst>
          </a:cu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880" name="TextBox 29"/>
          <p:cNvSpPr txBox="1">
            <a:spLocks noChangeArrowheads="1"/>
          </p:cNvSpPr>
          <p:nvPr/>
        </p:nvSpPr>
        <p:spPr bwMode="auto">
          <a:xfrm>
            <a:off x="6683375" y="4129088"/>
            <a:ext cx="5556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n</a:t>
            </a:r>
            <a:r>
              <a:rPr lang="en-US" sz="1400" baseline="-25000"/>
              <a:t>u</a:t>
            </a:r>
            <a:r>
              <a:rPr lang="en-US" sz="1400"/>
              <a:t>=4</a:t>
            </a:r>
            <a:endParaRPr lang="en-US" sz="1400" baseline="-25000"/>
          </a:p>
        </p:txBody>
      </p:sp>
      <p:sp>
        <p:nvSpPr>
          <p:cNvPr id="31" name="Freeform 30"/>
          <p:cNvSpPr/>
          <p:nvPr/>
        </p:nvSpPr>
        <p:spPr>
          <a:xfrm>
            <a:off x="7620000" y="3713163"/>
            <a:ext cx="715963" cy="617537"/>
          </a:xfrm>
          <a:custGeom>
            <a:avLst/>
            <a:gdLst>
              <a:gd name="connsiteX0" fmla="*/ 0 w 716432"/>
              <a:gd name="connsiteY0" fmla="*/ 618766 h 618766"/>
              <a:gd name="connsiteX1" fmla="*/ 10855 w 716432"/>
              <a:gd name="connsiteY1" fmla="*/ 488500 h 618766"/>
              <a:gd name="connsiteX2" fmla="*/ 32565 w 716432"/>
              <a:gd name="connsiteY2" fmla="*/ 445077 h 618766"/>
              <a:gd name="connsiteX3" fmla="*/ 43420 w 716432"/>
              <a:gd name="connsiteY3" fmla="*/ 347377 h 618766"/>
              <a:gd name="connsiteX4" fmla="*/ 54275 w 716432"/>
              <a:gd name="connsiteY4" fmla="*/ 303955 h 618766"/>
              <a:gd name="connsiteX5" fmla="*/ 108550 w 716432"/>
              <a:gd name="connsiteY5" fmla="*/ 206255 h 618766"/>
              <a:gd name="connsiteX6" fmla="*/ 141115 w 716432"/>
              <a:gd name="connsiteY6" fmla="*/ 184544 h 618766"/>
              <a:gd name="connsiteX7" fmla="*/ 184536 w 716432"/>
              <a:gd name="connsiteY7" fmla="*/ 130266 h 618766"/>
              <a:gd name="connsiteX8" fmla="*/ 206246 w 716432"/>
              <a:gd name="connsiteY8" fmla="*/ 86844 h 618766"/>
              <a:gd name="connsiteX9" fmla="*/ 238811 w 716432"/>
              <a:gd name="connsiteY9" fmla="*/ 54277 h 618766"/>
              <a:gd name="connsiteX10" fmla="*/ 260521 w 716432"/>
              <a:gd name="connsiteY10" fmla="*/ 10855 h 618766"/>
              <a:gd name="connsiteX11" fmla="*/ 293086 w 716432"/>
              <a:gd name="connsiteY11" fmla="*/ 0 h 618766"/>
              <a:gd name="connsiteX12" fmla="*/ 434201 w 716432"/>
              <a:gd name="connsiteY12" fmla="*/ 10855 h 618766"/>
              <a:gd name="connsiteX13" fmla="*/ 586171 w 716432"/>
              <a:gd name="connsiteY13" fmla="*/ 43422 h 618766"/>
              <a:gd name="connsiteX14" fmla="*/ 618736 w 716432"/>
              <a:gd name="connsiteY14" fmla="*/ 54277 h 618766"/>
              <a:gd name="connsiteX15" fmla="*/ 640447 w 716432"/>
              <a:gd name="connsiteY15" fmla="*/ 75988 h 618766"/>
              <a:gd name="connsiteX16" fmla="*/ 662157 w 716432"/>
              <a:gd name="connsiteY16" fmla="*/ 108555 h 618766"/>
              <a:gd name="connsiteX17" fmla="*/ 694722 w 716432"/>
              <a:gd name="connsiteY17" fmla="*/ 119411 h 618766"/>
              <a:gd name="connsiteX18" fmla="*/ 716432 w 716432"/>
              <a:gd name="connsiteY18" fmla="*/ 141122 h 6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16432" h="618766">
                <a:moveTo>
                  <a:pt x="0" y="618766"/>
                </a:moveTo>
                <a:cubicBezTo>
                  <a:pt x="3618" y="575344"/>
                  <a:pt x="2825" y="531326"/>
                  <a:pt x="10855" y="488500"/>
                </a:cubicBezTo>
                <a:cubicBezTo>
                  <a:pt x="13837" y="472595"/>
                  <a:pt x="28926" y="460845"/>
                  <a:pt x="32565" y="445077"/>
                </a:cubicBezTo>
                <a:cubicBezTo>
                  <a:pt x="39933" y="413149"/>
                  <a:pt x="38438" y="379763"/>
                  <a:pt x="43420" y="347377"/>
                </a:cubicBezTo>
                <a:cubicBezTo>
                  <a:pt x="45688" y="332631"/>
                  <a:pt x="50176" y="318300"/>
                  <a:pt x="54275" y="303955"/>
                </a:cubicBezTo>
                <a:cubicBezTo>
                  <a:pt x="63590" y="271350"/>
                  <a:pt x="81110" y="224549"/>
                  <a:pt x="108550" y="206255"/>
                </a:cubicBezTo>
                <a:lnTo>
                  <a:pt x="141115" y="184544"/>
                </a:lnTo>
                <a:cubicBezTo>
                  <a:pt x="167032" y="106787"/>
                  <a:pt x="129979" y="195736"/>
                  <a:pt x="184536" y="130266"/>
                </a:cubicBezTo>
                <a:cubicBezTo>
                  <a:pt x="194895" y="117834"/>
                  <a:pt x="196841" y="100012"/>
                  <a:pt x="206246" y="86844"/>
                </a:cubicBezTo>
                <a:cubicBezTo>
                  <a:pt x="215169" y="74352"/>
                  <a:pt x="229888" y="66769"/>
                  <a:pt x="238811" y="54277"/>
                </a:cubicBezTo>
                <a:cubicBezTo>
                  <a:pt x="248216" y="41109"/>
                  <a:pt x="249079" y="22298"/>
                  <a:pt x="260521" y="10855"/>
                </a:cubicBezTo>
                <a:cubicBezTo>
                  <a:pt x="268612" y="2764"/>
                  <a:pt x="282231" y="3618"/>
                  <a:pt x="293086" y="0"/>
                </a:cubicBezTo>
                <a:cubicBezTo>
                  <a:pt x="340124" y="3618"/>
                  <a:pt x="387420" y="4753"/>
                  <a:pt x="434201" y="10855"/>
                </a:cubicBezTo>
                <a:cubicBezTo>
                  <a:pt x="457145" y="13848"/>
                  <a:pt x="547479" y="32367"/>
                  <a:pt x="586171" y="43422"/>
                </a:cubicBezTo>
                <a:cubicBezTo>
                  <a:pt x="597173" y="46566"/>
                  <a:pt x="607881" y="50659"/>
                  <a:pt x="618736" y="54277"/>
                </a:cubicBezTo>
                <a:cubicBezTo>
                  <a:pt x="625973" y="61514"/>
                  <a:pt x="634054" y="67996"/>
                  <a:pt x="640447" y="75988"/>
                </a:cubicBezTo>
                <a:cubicBezTo>
                  <a:pt x="648597" y="86176"/>
                  <a:pt x="651970" y="100404"/>
                  <a:pt x="662157" y="108555"/>
                </a:cubicBezTo>
                <a:cubicBezTo>
                  <a:pt x="671092" y="115703"/>
                  <a:pt x="684910" y="113524"/>
                  <a:pt x="694722" y="119411"/>
                </a:cubicBezTo>
                <a:cubicBezTo>
                  <a:pt x="703498" y="124677"/>
                  <a:pt x="709195" y="133885"/>
                  <a:pt x="716432" y="141122"/>
                </a:cubicBezTo>
              </a:path>
            </a:pathLst>
          </a:custGeom>
          <a:ln>
            <a:solidFill>
              <a:srgbClr val="4F622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882" name="TextBox 31"/>
          <p:cNvSpPr txBox="1">
            <a:spLocks noChangeArrowheads="1"/>
          </p:cNvSpPr>
          <p:nvPr/>
        </p:nvSpPr>
        <p:spPr bwMode="auto">
          <a:xfrm>
            <a:off x="8169275" y="3495675"/>
            <a:ext cx="549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n</a:t>
            </a:r>
            <a:r>
              <a:rPr lang="en-US" sz="1400" baseline="-25000"/>
              <a:t>v</a:t>
            </a:r>
            <a:r>
              <a:rPr lang="en-US" sz="1400"/>
              <a:t>=3</a:t>
            </a:r>
            <a:endParaRPr lang="en-US" sz="1400" baseline="-2500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75" y="3740150"/>
            <a:ext cx="403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38" y="3744913"/>
            <a:ext cx="403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1693863" y="3332163"/>
            <a:ext cx="2578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Total # of pennies = </a:t>
            </a:r>
            <a:r>
              <a:rPr lang="en-US" sz="1800">
                <a:solidFill>
                  <a:srgbClr val="3366FF"/>
                </a:solidFill>
              </a:rPr>
              <a:t>2m</a:t>
            </a:r>
            <a:r>
              <a:rPr lang="en-US" sz="1800"/>
              <a:t> 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052513" y="4689475"/>
            <a:ext cx="48307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Each edges gives one penny to its end points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25" y="3057525"/>
            <a:ext cx="401638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613" y="3181350"/>
            <a:ext cx="403225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00" y="2981325"/>
            <a:ext cx="403225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75" y="3051175"/>
            <a:ext cx="401638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75" y="3132138"/>
            <a:ext cx="403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693863" y="5232400"/>
            <a:ext cx="3013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# of pennies </a:t>
            </a:r>
            <a:r>
              <a:rPr lang="en-US" sz="1800">
                <a:solidFill>
                  <a:srgbClr val="3366FF"/>
                </a:solidFill>
              </a:rPr>
              <a:t>u</a:t>
            </a:r>
            <a:r>
              <a:rPr lang="en-US" sz="1800"/>
              <a:t> receives = </a:t>
            </a:r>
            <a:r>
              <a:rPr lang="en-US" sz="1800">
                <a:solidFill>
                  <a:srgbClr val="3366FF"/>
                </a:solidFill>
              </a:rPr>
              <a:t>n</a:t>
            </a:r>
            <a:r>
              <a:rPr lang="en-US" sz="1800" baseline="-25000">
                <a:solidFill>
                  <a:srgbClr val="3366FF"/>
                </a:solidFill>
              </a:rPr>
              <a:t>u</a:t>
            </a:r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073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0747E-7 -5.49745E-6 L 0.03787 -0.00163 " pathEditMode="relative" ptsTypes="AA">
                                      <p:cBhvr>
                                        <p:cTn id="3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0558E-6 4.50255E-6 L -0.04394 4.50255E-6 " pathEditMode="relative" ptsTypes="AA">
                                      <p:cBhvr>
                                        <p:cTn id="3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0632E-6 -4.21101E-7 L -0.00834 0.07196 " pathEditMode="relative" ptsTypes="AA">
                                      <p:cBhvr>
                                        <p:cTn id="3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2687E-6 -7.20037E-6 L 0.0172 0.06362 " pathEditMode="relative" ptsTypes="AA">
                                      <p:cBhvr>
                                        <p:cTn id="3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6481E-6 4.03054E-6 L -0.01424 0.07219 " pathEditMode="relative" ptsTypes="AA">
                                      <p:cBhvr>
                                        <p:cTn id="4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89 0.03888 L -0.04395 0.07081 " pathEditMode="relative" ptsTypes="AA">
                                      <p:cBhvr>
                                        <p:cTn id="4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0749E-6 4.6969E-6 L -0.0271 0.04697 " pathEditMode="relative" ptsTypes="AA">
                                      <p:cBhvr>
                                        <p:cTn id="4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6" grpId="0"/>
      <p:bldP spid="37" grpId="0"/>
      <p:bldP spid="4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614738" y="3875088"/>
            <a:ext cx="3814762" cy="2124075"/>
            <a:chOff x="3615484" y="3875088"/>
            <a:chExt cx="3814016" cy="2124447"/>
          </a:xfrm>
        </p:grpSpPr>
        <p:sp>
          <p:nvSpPr>
            <p:cNvPr id="9" name="Rounded Rectangle 8"/>
            <p:cNvSpPr/>
            <p:nvPr/>
          </p:nvSpPr>
          <p:spPr>
            <a:xfrm>
              <a:off x="3615484" y="3875088"/>
              <a:ext cx="1437994" cy="3683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5353456" y="4907144"/>
              <a:ext cx="2076044" cy="1092391"/>
            </a:xfrm>
            <a:prstGeom prst="wedgeRoundRectCallout">
              <a:avLst>
                <a:gd name="adj1" fmla="val -75752"/>
                <a:gd name="adj2" fmla="val -108285"/>
                <a:gd name="adj3" fmla="val 166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Use </a:t>
              </a:r>
              <a:r>
                <a:rPr lang="en-US" dirty="0" err="1"/>
                <a:t>CC[v</a:t>
              </a:r>
              <a:r>
                <a:rPr lang="en-US" dirty="0"/>
                <a:t>] array</a:t>
              </a:r>
            </a:p>
          </p:txBody>
        </p:sp>
      </p:grpSp>
      <p:sp>
        <p:nvSpPr>
          <p:cNvPr id="14338" name="TextBox 6"/>
          <p:cNvSpPr txBox="1">
            <a:spLocks noChangeArrowheads="1"/>
          </p:cNvSpPr>
          <p:nvPr/>
        </p:nvSpPr>
        <p:spPr bwMode="auto">
          <a:xfrm>
            <a:off x="1897063" y="3875088"/>
            <a:ext cx="5532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3366FF"/>
                </a:solidFill>
                <a:latin typeface="Calibri" charset="0"/>
              </a:rPr>
              <a:t>j+1 </a:t>
            </a:r>
            <a:r>
              <a:rPr lang="en-US" sz="1800">
                <a:latin typeface="Calibri" charset="0"/>
              </a:rPr>
              <a:t>set of vertices not chosen yet but are connected to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3366FF"/>
                </a:solidFill>
                <a:latin typeface="Calibri" charset="0"/>
              </a:rPr>
              <a:t>j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50888" y="5067300"/>
            <a:ext cx="2060575" cy="931863"/>
          </a:xfrm>
          <a:prstGeom prst="wedgeRoundRectCallout">
            <a:avLst>
              <a:gd name="adj1" fmla="val 13758"/>
              <a:gd name="adj2" fmla="val -14166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Use linked lists</a:t>
            </a:r>
          </a:p>
        </p:txBody>
      </p:sp>
      <p:sp>
        <p:nvSpPr>
          <p:cNvPr id="143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Breadth First Search (BFS)</a:t>
            </a:r>
          </a:p>
        </p:txBody>
      </p:sp>
      <p:sp>
        <p:nvSpPr>
          <p:cNvPr id="14341" name="TextBox 3"/>
          <p:cNvSpPr txBox="1">
            <a:spLocks noChangeArrowheads="1"/>
          </p:cNvSpPr>
          <p:nvPr/>
        </p:nvSpPr>
        <p:spPr bwMode="auto">
          <a:xfrm>
            <a:off x="1595438" y="1703388"/>
            <a:ext cx="4487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>
                <a:latin typeface="Calibri" charset="0"/>
              </a:rPr>
              <a:t>Build layers of vertices connected to </a:t>
            </a:r>
            <a:r>
              <a:rPr lang="en-US" sz="2200">
                <a:solidFill>
                  <a:srgbClr val="3366FF"/>
                </a:solidFill>
                <a:latin typeface="Calibri" charset="0"/>
              </a:rPr>
              <a:t>s</a:t>
            </a:r>
          </a:p>
        </p:txBody>
      </p:sp>
      <p:sp>
        <p:nvSpPr>
          <p:cNvPr id="14342" name="TextBox 4"/>
          <p:cNvSpPr txBox="1">
            <a:spLocks noChangeArrowheads="1"/>
          </p:cNvSpPr>
          <p:nvPr/>
        </p:nvSpPr>
        <p:spPr bwMode="auto">
          <a:xfrm>
            <a:off x="1595438" y="2746375"/>
            <a:ext cx="800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3366FF"/>
                </a:solidFill>
                <a:latin typeface="Calibri" charset="0"/>
              </a:rPr>
              <a:t>0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= {s}</a:t>
            </a:r>
          </a:p>
        </p:txBody>
      </p:sp>
      <p:sp>
        <p:nvSpPr>
          <p:cNvPr id="14343" name="TextBox 5"/>
          <p:cNvSpPr txBox="1">
            <a:spLocks noChangeArrowheads="1"/>
          </p:cNvSpPr>
          <p:nvPr/>
        </p:nvSpPr>
        <p:spPr bwMode="auto">
          <a:xfrm>
            <a:off x="1595438" y="3363913"/>
            <a:ext cx="37576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Assume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3366FF"/>
                </a:solidFill>
                <a:latin typeface="Calibri" charset="0"/>
              </a:rPr>
              <a:t>0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,..,L</a:t>
            </a:r>
            <a:r>
              <a:rPr lang="en-US" sz="1800" baseline="-25000">
                <a:solidFill>
                  <a:srgbClr val="3366FF"/>
                </a:solidFill>
                <a:latin typeface="Calibri" charset="0"/>
              </a:rPr>
              <a:t>j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 </a:t>
            </a:r>
            <a:r>
              <a:rPr lang="en-US" sz="1800">
                <a:latin typeface="Calibri" charset="0"/>
              </a:rPr>
              <a:t>have been constructed</a:t>
            </a:r>
          </a:p>
        </p:txBody>
      </p:sp>
      <p:sp>
        <p:nvSpPr>
          <p:cNvPr id="14344" name="TextBox 7"/>
          <p:cNvSpPr txBox="1">
            <a:spLocks noChangeArrowheads="1"/>
          </p:cNvSpPr>
          <p:nvPr/>
        </p:nvSpPr>
        <p:spPr bwMode="auto">
          <a:xfrm>
            <a:off x="1616075" y="4537075"/>
            <a:ext cx="2994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Stop when new layer is empty</a:t>
            </a:r>
          </a:p>
        </p:txBody>
      </p:sp>
    </p:spTree>
    <p:extLst>
      <p:ext uri="{BB962C8B-B14F-4D97-AF65-F5344CB8AC3E}">
        <p14:creationId xmlns:p14="http://schemas.microsoft.com/office/powerpoint/2010/main" val="3198524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An illustration</a:t>
            </a:r>
          </a:p>
        </p:txBody>
      </p:sp>
      <p:sp>
        <p:nvSpPr>
          <p:cNvPr id="6" name="Oval 5"/>
          <p:cNvSpPr/>
          <p:nvPr/>
        </p:nvSpPr>
        <p:spPr>
          <a:xfrm>
            <a:off x="1519238" y="3429000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944563" y="4168775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2273300" y="4168775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457200" y="5221288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/>
          <p:cNvSpPr/>
          <p:nvPr/>
        </p:nvSpPr>
        <p:spPr>
          <a:xfrm>
            <a:off x="1584325" y="524351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1584325" y="617696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Oval 11"/>
          <p:cNvSpPr/>
          <p:nvPr/>
        </p:nvSpPr>
        <p:spPr>
          <a:xfrm>
            <a:off x="3441700" y="342900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Oval 12"/>
          <p:cNvSpPr/>
          <p:nvPr/>
        </p:nvSpPr>
        <p:spPr>
          <a:xfrm>
            <a:off x="3441700" y="455930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5" name="Straight Connector 14"/>
          <p:cNvCxnSpPr>
            <a:stCxn id="6" idx="3"/>
            <a:endCxn id="7" idx="7"/>
          </p:cNvCxnSpPr>
          <p:nvPr/>
        </p:nvCxnSpPr>
        <p:spPr>
          <a:xfrm rot="5400000">
            <a:off x="1200944" y="3848894"/>
            <a:ext cx="463550" cy="290512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8" idx="1"/>
          </p:cNvCxnSpPr>
          <p:nvPr/>
        </p:nvCxnSpPr>
        <p:spPr>
          <a:xfrm rot="16200000" flipH="1">
            <a:off x="1865313" y="3759200"/>
            <a:ext cx="463550" cy="4699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6"/>
            <a:endCxn id="8" idx="2"/>
          </p:cNvCxnSpPr>
          <p:nvPr/>
        </p:nvCxnSpPr>
        <p:spPr>
          <a:xfrm>
            <a:off x="1346200" y="4364038"/>
            <a:ext cx="927100" cy="1587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3"/>
            <a:endCxn id="9" idx="0"/>
          </p:cNvCxnSpPr>
          <p:nvPr/>
        </p:nvCxnSpPr>
        <p:spPr>
          <a:xfrm rot="5400000">
            <a:off x="470694" y="4688681"/>
            <a:ext cx="719138" cy="346075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6"/>
            <a:endCxn id="10" idx="2"/>
          </p:cNvCxnSpPr>
          <p:nvPr/>
        </p:nvCxnSpPr>
        <p:spPr>
          <a:xfrm>
            <a:off x="858838" y="5416550"/>
            <a:ext cx="725487" cy="22225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3"/>
            <a:endCxn id="10" idx="7"/>
          </p:cNvCxnSpPr>
          <p:nvPr/>
        </p:nvCxnSpPr>
        <p:spPr>
          <a:xfrm rot="5400000">
            <a:off x="1730375" y="4699000"/>
            <a:ext cx="798513" cy="404813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0" idx="4"/>
            <a:endCxn id="11" idx="0"/>
          </p:cNvCxnSpPr>
          <p:nvPr/>
        </p:nvCxnSpPr>
        <p:spPr>
          <a:xfrm rot="5400000">
            <a:off x="1514475" y="5905500"/>
            <a:ext cx="541338" cy="158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8" idx="7"/>
            <a:endCxn id="12" idx="3"/>
          </p:cNvCxnSpPr>
          <p:nvPr/>
        </p:nvCxnSpPr>
        <p:spPr>
          <a:xfrm rot="5400000" flipH="1" flipV="1">
            <a:off x="2826544" y="3552031"/>
            <a:ext cx="463550" cy="88423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4"/>
            <a:endCxn id="13" idx="0"/>
          </p:cNvCxnSpPr>
          <p:nvPr/>
        </p:nvCxnSpPr>
        <p:spPr>
          <a:xfrm rot="5400000">
            <a:off x="3272631" y="4190207"/>
            <a:ext cx="739775" cy="158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5"/>
            <a:endCxn id="13" idx="2"/>
          </p:cNvCxnSpPr>
          <p:nvPr/>
        </p:nvCxnSpPr>
        <p:spPr>
          <a:xfrm rot="16200000" flipH="1">
            <a:off x="2902743" y="4215607"/>
            <a:ext cx="252413" cy="8255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7" idx="5"/>
            <a:endCxn id="10" idx="1"/>
          </p:cNvCxnSpPr>
          <p:nvPr/>
        </p:nvCxnSpPr>
        <p:spPr>
          <a:xfrm rot="16200000" flipH="1">
            <a:off x="1066006" y="4723607"/>
            <a:ext cx="798513" cy="3556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843338" y="1855788"/>
            <a:ext cx="4843462" cy="11112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843338" y="2463800"/>
            <a:ext cx="4843462" cy="11113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4114800" y="195421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Oval 59"/>
          <p:cNvSpPr/>
          <p:nvPr/>
        </p:nvSpPr>
        <p:spPr>
          <a:xfrm>
            <a:off x="4657725" y="195421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Oval 60"/>
          <p:cNvSpPr/>
          <p:nvPr/>
        </p:nvSpPr>
        <p:spPr>
          <a:xfrm>
            <a:off x="5210175" y="195421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2" name="Oval 61"/>
          <p:cNvSpPr/>
          <p:nvPr/>
        </p:nvSpPr>
        <p:spPr>
          <a:xfrm>
            <a:off x="5743575" y="195421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5" name="Oval 64"/>
          <p:cNvSpPr/>
          <p:nvPr/>
        </p:nvSpPr>
        <p:spPr>
          <a:xfrm>
            <a:off x="6296025" y="195421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7" name="Oval 66"/>
          <p:cNvSpPr/>
          <p:nvPr/>
        </p:nvSpPr>
        <p:spPr>
          <a:xfrm>
            <a:off x="6838950" y="195421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9" name="Oval 68"/>
          <p:cNvSpPr/>
          <p:nvPr/>
        </p:nvSpPr>
        <p:spPr>
          <a:xfrm>
            <a:off x="7404100" y="195421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1" name="Oval 70"/>
          <p:cNvSpPr/>
          <p:nvPr/>
        </p:nvSpPr>
        <p:spPr>
          <a:xfrm>
            <a:off x="8027988" y="1954213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61915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5" grpId="0" animBg="1"/>
      <p:bldP spid="65" grpId="1" animBg="1"/>
      <p:bldP spid="67" grpId="0" animBg="1"/>
      <p:bldP spid="67" grpId="1" animBg="1"/>
      <p:bldP spid="69" grpId="0" animBg="1"/>
      <p:bldP spid="69" grpId="1" animBg="1"/>
      <p:bldP spid="71" grpId="0" animBg="1"/>
      <p:bldP spid="71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Implementing DFS in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O(m+n) 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time</a:t>
            </a:r>
          </a:p>
        </p:txBody>
      </p:sp>
      <p:sp>
        <p:nvSpPr>
          <p:cNvPr id="16386" name="TextBox 2"/>
          <p:cNvSpPr txBox="1">
            <a:spLocks noChangeArrowheads="1"/>
          </p:cNvSpPr>
          <p:nvPr/>
        </p:nvSpPr>
        <p:spPr bwMode="auto">
          <a:xfrm>
            <a:off x="1182688" y="2378075"/>
            <a:ext cx="70246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/>
              <a:t>Same as BFS except stack instead of a queue</a:t>
            </a:r>
          </a:p>
        </p:txBody>
      </p:sp>
    </p:spTree>
    <p:extLst>
      <p:ext uri="{BB962C8B-B14F-4D97-AF65-F5344CB8AC3E}">
        <p14:creationId xmlns:p14="http://schemas.microsoft.com/office/powerpoint/2010/main" val="114071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 DFS run using an explicit stack</a:t>
            </a:r>
          </a:p>
        </p:txBody>
      </p:sp>
      <p:sp>
        <p:nvSpPr>
          <p:cNvPr id="3" name="Oval 2"/>
          <p:cNvSpPr/>
          <p:nvPr/>
        </p:nvSpPr>
        <p:spPr>
          <a:xfrm>
            <a:off x="1519238" y="2082800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Oval 3"/>
          <p:cNvSpPr/>
          <p:nvPr/>
        </p:nvSpPr>
        <p:spPr>
          <a:xfrm>
            <a:off x="944563" y="2822575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Oval 4"/>
          <p:cNvSpPr/>
          <p:nvPr/>
        </p:nvSpPr>
        <p:spPr>
          <a:xfrm>
            <a:off x="2273300" y="2822575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Oval 5"/>
          <p:cNvSpPr/>
          <p:nvPr/>
        </p:nvSpPr>
        <p:spPr>
          <a:xfrm>
            <a:off x="457200" y="3875088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Oval 6"/>
          <p:cNvSpPr/>
          <p:nvPr/>
        </p:nvSpPr>
        <p:spPr>
          <a:xfrm>
            <a:off x="1584325" y="389731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Oval 7"/>
          <p:cNvSpPr/>
          <p:nvPr/>
        </p:nvSpPr>
        <p:spPr>
          <a:xfrm>
            <a:off x="1584325" y="483076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Oval 8"/>
          <p:cNvSpPr/>
          <p:nvPr/>
        </p:nvSpPr>
        <p:spPr>
          <a:xfrm>
            <a:off x="3441700" y="208280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Oval 9"/>
          <p:cNvSpPr/>
          <p:nvPr/>
        </p:nvSpPr>
        <p:spPr>
          <a:xfrm>
            <a:off x="3441700" y="321310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1" name="Straight Connector 10"/>
          <p:cNvCxnSpPr>
            <a:stCxn id="3" idx="3"/>
            <a:endCxn id="4" idx="7"/>
          </p:cNvCxnSpPr>
          <p:nvPr/>
        </p:nvCxnSpPr>
        <p:spPr>
          <a:xfrm rot="5400000">
            <a:off x="1200944" y="2502694"/>
            <a:ext cx="463550" cy="290512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3" idx="5"/>
            <a:endCxn id="5" idx="1"/>
          </p:cNvCxnSpPr>
          <p:nvPr/>
        </p:nvCxnSpPr>
        <p:spPr>
          <a:xfrm rot="16200000" flipH="1">
            <a:off x="1865313" y="2413000"/>
            <a:ext cx="463550" cy="4699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4" idx="6"/>
            <a:endCxn id="5" idx="2"/>
          </p:cNvCxnSpPr>
          <p:nvPr/>
        </p:nvCxnSpPr>
        <p:spPr>
          <a:xfrm>
            <a:off x="1346200" y="3017838"/>
            <a:ext cx="927100" cy="1587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3"/>
            <a:endCxn id="6" idx="0"/>
          </p:cNvCxnSpPr>
          <p:nvPr/>
        </p:nvCxnSpPr>
        <p:spPr>
          <a:xfrm rot="5400000">
            <a:off x="470694" y="3342481"/>
            <a:ext cx="719138" cy="346075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6"/>
            <a:endCxn id="7" idx="2"/>
          </p:cNvCxnSpPr>
          <p:nvPr/>
        </p:nvCxnSpPr>
        <p:spPr>
          <a:xfrm>
            <a:off x="858838" y="4070350"/>
            <a:ext cx="725487" cy="22225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3"/>
            <a:endCxn id="7" idx="7"/>
          </p:cNvCxnSpPr>
          <p:nvPr/>
        </p:nvCxnSpPr>
        <p:spPr>
          <a:xfrm rot="5400000">
            <a:off x="1730375" y="3352800"/>
            <a:ext cx="798513" cy="404813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4"/>
            <a:endCxn id="8" idx="0"/>
          </p:cNvCxnSpPr>
          <p:nvPr/>
        </p:nvCxnSpPr>
        <p:spPr>
          <a:xfrm rot="5400000">
            <a:off x="1514475" y="4559300"/>
            <a:ext cx="541338" cy="158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7"/>
            <a:endCxn id="9" idx="3"/>
          </p:cNvCxnSpPr>
          <p:nvPr/>
        </p:nvCxnSpPr>
        <p:spPr>
          <a:xfrm rot="5400000" flipH="1" flipV="1">
            <a:off x="2826544" y="2205831"/>
            <a:ext cx="463550" cy="88423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4"/>
            <a:endCxn id="10" idx="0"/>
          </p:cNvCxnSpPr>
          <p:nvPr/>
        </p:nvCxnSpPr>
        <p:spPr>
          <a:xfrm rot="5400000">
            <a:off x="3272631" y="2844007"/>
            <a:ext cx="739775" cy="158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5"/>
            <a:endCxn id="10" idx="2"/>
          </p:cNvCxnSpPr>
          <p:nvPr/>
        </p:nvCxnSpPr>
        <p:spPr>
          <a:xfrm rot="16200000" flipH="1">
            <a:off x="2902743" y="2869407"/>
            <a:ext cx="252413" cy="8255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" idx="5"/>
            <a:endCxn id="7" idx="1"/>
          </p:cNvCxnSpPr>
          <p:nvPr/>
        </p:nvCxnSpPr>
        <p:spPr>
          <a:xfrm rot="16200000" flipH="1">
            <a:off x="1066006" y="3377407"/>
            <a:ext cx="798513" cy="3556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949825" y="600075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Oval 23"/>
          <p:cNvSpPr/>
          <p:nvPr/>
        </p:nvSpPr>
        <p:spPr>
          <a:xfrm>
            <a:off x="4949825" y="501015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Oval 26"/>
          <p:cNvSpPr/>
          <p:nvPr/>
        </p:nvSpPr>
        <p:spPr>
          <a:xfrm>
            <a:off x="4949825" y="353695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Oval 29"/>
          <p:cNvSpPr/>
          <p:nvPr/>
        </p:nvSpPr>
        <p:spPr>
          <a:xfrm>
            <a:off x="4949825" y="4003675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Oval 32"/>
          <p:cNvSpPr/>
          <p:nvPr/>
        </p:nvSpPr>
        <p:spPr>
          <a:xfrm>
            <a:off x="4959350" y="2160588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6" name="Oval 35"/>
          <p:cNvSpPr/>
          <p:nvPr/>
        </p:nvSpPr>
        <p:spPr>
          <a:xfrm>
            <a:off x="4949825" y="551815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9" name="Oval 38"/>
          <p:cNvSpPr/>
          <p:nvPr/>
        </p:nvSpPr>
        <p:spPr>
          <a:xfrm>
            <a:off x="4949825" y="1728788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2" name="Oval 41"/>
          <p:cNvSpPr/>
          <p:nvPr/>
        </p:nvSpPr>
        <p:spPr>
          <a:xfrm>
            <a:off x="4949825" y="2174875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0" name="Straight Connector 49"/>
          <p:cNvCxnSpPr/>
          <p:nvPr/>
        </p:nvCxnSpPr>
        <p:spPr>
          <a:xfrm rot="5400000">
            <a:off x="2220119" y="3964782"/>
            <a:ext cx="5094287" cy="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3036888" y="3963988"/>
            <a:ext cx="5092700" cy="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767263" y="6510338"/>
            <a:ext cx="815975" cy="1587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4949825" y="449421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Oval 57"/>
          <p:cNvSpPr/>
          <p:nvPr/>
        </p:nvSpPr>
        <p:spPr>
          <a:xfrm>
            <a:off x="4949825" y="3068638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9" name="Oval 58"/>
          <p:cNvSpPr/>
          <p:nvPr/>
        </p:nvSpPr>
        <p:spPr>
          <a:xfrm>
            <a:off x="4949825" y="259080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0" name="Oval 59"/>
          <p:cNvSpPr/>
          <p:nvPr/>
        </p:nvSpPr>
        <p:spPr>
          <a:xfrm>
            <a:off x="4949825" y="1260475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624545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9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1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04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7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7" grpId="0" animBg="1"/>
      <p:bldP spid="27" grpId="1" animBg="1"/>
      <p:bldP spid="30" grpId="0" animBg="1"/>
      <p:bldP spid="30" grpId="1" animBg="1"/>
      <p:bldP spid="33" grpId="0" animBg="1"/>
      <p:bldP spid="33" grpId="1" animBg="1"/>
      <p:bldP spid="36" grpId="0" animBg="1"/>
      <p:bldP spid="36" grpId="1" animBg="1"/>
      <p:bldP spid="39" grpId="0" animBg="1"/>
      <p:bldP spid="39" grpId="1" animBg="1"/>
      <p:bldP spid="42" grpId="0" animBg="1"/>
      <p:bldP spid="42" grpId="1" animBg="1"/>
      <p:bldP spid="54" grpId="0" animBg="1"/>
      <p:bldP spid="54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890588" y="2333625"/>
            <a:ext cx="5719762" cy="4364038"/>
          </a:xfrm>
          <a:prstGeom prst="rect">
            <a:avLst/>
          </a:prstGeom>
          <a:solidFill>
            <a:schemeClr val="accent3">
              <a:lumMod val="60000"/>
              <a:lumOff val="40000"/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63625" y="3484563"/>
            <a:ext cx="3919538" cy="3017837"/>
          </a:xfrm>
          <a:prstGeom prst="rect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39888" y="4375150"/>
            <a:ext cx="3135312" cy="1844675"/>
          </a:xfrm>
          <a:prstGeom prst="rect">
            <a:avLst/>
          </a:prstGeom>
          <a:solidFill>
            <a:schemeClr val="accent1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43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O(m+n) 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BFS Implementation</a:t>
            </a:r>
          </a:p>
        </p:txBody>
      </p:sp>
      <p:sp>
        <p:nvSpPr>
          <p:cNvPr id="18437" name="TextBox 2"/>
          <p:cNvSpPr txBox="1">
            <a:spLocks noChangeArrowheads="1"/>
          </p:cNvSpPr>
          <p:nvPr/>
        </p:nvSpPr>
        <p:spPr bwMode="auto">
          <a:xfrm>
            <a:off x="1063625" y="1682750"/>
            <a:ext cx="8747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>
                <a:latin typeface="Calibri" charset="0"/>
              </a:rPr>
              <a:t>BFS(</a:t>
            </a:r>
            <a:r>
              <a:rPr lang="en-US" sz="2200">
                <a:solidFill>
                  <a:srgbClr val="3366FF"/>
                </a:solidFill>
                <a:latin typeface="Calibri" charset="0"/>
              </a:rPr>
              <a:t>s</a:t>
            </a:r>
            <a:r>
              <a:rPr lang="en-US" sz="2200">
                <a:latin typeface="Calibri" charset="0"/>
              </a:rPr>
              <a:t>)</a:t>
            </a:r>
          </a:p>
        </p:txBody>
      </p:sp>
      <p:sp>
        <p:nvSpPr>
          <p:cNvPr id="18438" name="TextBox 3"/>
          <p:cNvSpPr txBox="1">
            <a:spLocks noChangeArrowheads="1"/>
          </p:cNvSpPr>
          <p:nvPr/>
        </p:nvSpPr>
        <p:spPr bwMode="auto">
          <a:xfrm>
            <a:off x="1063625" y="2333625"/>
            <a:ext cx="3724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CC[s] = T </a:t>
            </a:r>
            <a:r>
              <a:rPr lang="en-US" sz="1800">
                <a:latin typeface="Calibri" charset="0"/>
              </a:rPr>
              <a:t>and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CC[w] = F </a:t>
            </a:r>
            <a:r>
              <a:rPr lang="en-US" sz="1800">
                <a:latin typeface="Calibri" charset="0"/>
              </a:rPr>
              <a:t>for every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w≠ s</a:t>
            </a:r>
          </a:p>
        </p:txBody>
      </p:sp>
      <p:sp>
        <p:nvSpPr>
          <p:cNvPr id="18439" name="TextBox 4"/>
          <p:cNvSpPr txBox="1">
            <a:spLocks noChangeArrowheads="1"/>
          </p:cNvSpPr>
          <p:nvPr/>
        </p:nvSpPr>
        <p:spPr bwMode="auto">
          <a:xfrm>
            <a:off x="1063625" y="2724150"/>
            <a:ext cx="923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Set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 i = 0</a:t>
            </a:r>
          </a:p>
        </p:txBody>
      </p:sp>
      <p:sp>
        <p:nvSpPr>
          <p:cNvPr id="18440" name="TextBox 5"/>
          <p:cNvSpPr txBox="1">
            <a:spLocks noChangeArrowheads="1"/>
          </p:cNvSpPr>
          <p:nvPr/>
        </p:nvSpPr>
        <p:spPr bwMode="auto">
          <a:xfrm>
            <a:off x="1063625" y="3027363"/>
            <a:ext cx="1120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Set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0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= {s} </a:t>
            </a:r>
          </a:p>
        </p:txBody>
      </p:sp>
      <p:sp>
        <p:nvSpPr>
          <p:cNvPr id="18441" name="TextBox 6"/>
          <p:cNvSpPr txBox="1">
            <a:spLocks noChangeArrowheads="1"/>
          </p:cNvSpPr>
          <p:nvPr/>
        </p:nvSpPr>
        <p:spPr bwMode="auto">
          <a:xfrm>
            <a:off x="1063625" y="3484563"/>
            <a:ext cx="2159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While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i</a:t>
            </a:r>
            <a:r>
              <a:rPr lang="en-US" sz="1800">
                <a:latin typeface="Calibri" charset="0"/>
              </a:rPr>
              <a:t> is not empty</a:t>
            </a:r>
          </a:p>
        </p:txBody>
      </p:sp>
      <p:sp>
        <p:nvSpPr>
          <p:cNvPr id="18442" name="TextBox 7"/>
          <p:cNvSpPr txBox="1">
            <a:spLocks noChangeArrowheads="1"/>
          </p:cNvSpPr>
          <p:nvPr/>
        </p:nvSpPr>
        <p:spPr bwMode="auto">
          <a:xfrm>
            <a:off x="1639888" y="3908425"/>
            <a:ext cx="825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i+1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= Ø</a:t>
            </a:r>
          </a:p>
        </p:txBody>
      </p:sp>
      <p:sp>
        <p:nvSpPr>
          <p:cNvPr id="18443" name="TextBox 8"/>
          <p:cNvSpPr txBox="1">
            <a:spLocks noChangeArrowheads="1"/>
          </p:cNvSpPr>
          <p:nvPr/>
        </p:nvSpPr>
        <p:spPr bwMode="auto">
          <a:xfrm>
            <a:off x="1639888" y="4375150"/>
            <a:ext cx="166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For every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u</a:t>
            </a:r>
            <a:r>
              <a:rPr lang="en-US" sz="1800">
                <a:latin typeface="Calibri" charset="0"/>
              </a:rPr>
              <a:t> in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i</a:t>
            </a:r>
          </a:p>
        </p:txBody>
      </p:sp>
      <p:sp>
        <p:nvSpPr>
          <p:cNvPr id="18444" name="TextBox 9"/>
          <p:cNvSpPr txBox="1">
            <a:spLocks noChangeArrowheads="1"/>
          </p:cNvSpPr>
          <p:nvPr/>
        </p:nvSpPr>
        <p:spPr bwMode="auto">
          <a:xfrm>
            <a:off x="2209800" y="4765675"/>
            <a:ext cx="2105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For every edge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(u,w)</a:t>
            </a:r>
          </a:p>
        </p:txBody>
      </p:sp>
      <p:sp>
        <p:nvSpPr>
          <p:cNvPr id="18445" name="TextBox 10"/>
          <p:cNvSpPr txBox="1">
            <a:spLocks noChangeArrowheads="1"/>
          </p:cNvSpPr>
          <p:nvPr/>
        </p:nvSpPr>
        <p:spPr bwMode="auto">
          <a:xfrm>
            <a:off x="2209800" y="5135563"/>
            <a:ext cx="1730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If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CC[w] = F </a:t>
            </a:r>
            <a:r>
              <a:rPr lang="en-US" sz="1800">
                <a:latin typeface="Calibri" charset="0"/>
              </a:rPr>
              <a:t>then</a:t>
            </a:r>
          </a:p>
        </p:txBody>
      </p:sp>
      <p:sp>
        <p:nvSpPr>
          <p:cNvPr id="18446" name="TextBox 11"/>
          <p:cNvSpPr txBox="1">
            <a:spLocks noChangeArrowheads="1"/>
          </p:cNvSpPr>
          <p:nvPr/>
        </p:nvSpPr>
        <p:spPr bwMode="auto">
          <a:xfrm>
            <a:off x="2778125" y="5514975"/>
            <a:ext cx="106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CC[w] = T</a:t>
            </a:r>
          </a:p>
        </p:txBody>
      </p:sp>
      <p:sp>
        <p:nvSpPr>
          <p:cNvPr id="18447" name="TextBox 12"/>
          <p:cNvSpPr txBox="1">
            <a:spLocks noChangeArrowheads="1"/>
          </p:cNvSpPr>
          <p:nvPr/>
        </p:nvSpPr>
        <p:spPr bwMode="auto">
          <a:xfrm>
            <a:off x="2778125" y="5851525"/>
            <a:ext cx="1366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Add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w</a:t>
            </a:r>
            <a:r>
              <a:rPr lang="en-US" sz="1800">
                <a:latin typeface="Calibri" charset="0"/>
              </a:rPr>
              <a:t> to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i+1</a:t>
            </a:r>
          </a:p>
        </p:txBody>
      </p:sp>
      <p:sp>
        <p:nvSpPr>
          <p:cNvPr id="18448" name="TextBox 13"/>
          <p:cNvSpPr txBox="1">
            <a:spLocks noChangeArrowheads="1"/>
          </p:cNvSpPr>
          <p:nvPr/>
        </p:nvSpPr>
        <p:spPr bwMode="auto">
          <a:xfrm>
            <a:off x="1639888" y="6132513"/>
            <a:ext cx="4683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i++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2778125" y="1682750"/>
            <a:ext cx="1455738" cy="430213"/>
          </a:xfrm>
          <a:prstGeom prst="wedgeRoundRectCallout">
            <a:avLst>
              <a:gd name="adj1" fmla="val -113370"/>
              <a:gd name="adj2" fmla="val 12548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Array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6969125" y="3722688"/>
            <a:ext cx="1717675" cy="652462"/>
          </a:xfrm>
          <a:prstGeom prst="wedgeRoundRectCallout">
            <a:avLst>
              <a:gd name="adj1" fmla="val -344991"/>
              <a:gd name="adj2" fmla="val -3583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Linked List</a:t>
            </a:r>
          </a:p>
        </p:txBody>
      </p:sp>
      <p:sp>
        <p:nvSpPr>
          <p:cNvPr id="20" name="Cloud Callout 19"/>
          <p:cNvSpPr/>
          <p:nvPr/>
        </p:nvSpPr>
        <p:spPr>
          <a:xfrm>
            <a:off x="6610350" y="1173163"/>
            <a:ext cx="2333625" cy="1474787"/>
          </a:xfrm>
          <a:prstGeom prst="cloudCallout">
            <a:avLst>
              <a:gd name="adj1" fmla="val -16437"/>
              <a:gd name="adj2" fmla="val 433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Input graph as Adjacency list</a:t>
            </a:r>
          </a:p>
        </p:txBody>
      </p:sp>
      <p:sp>
        <p:nvSpPr>
          <p:cNvPr id="21" name="Cloud Callout 20"/>
          <p:cNvSpPr/>
          <p:nvPr/>
        </p:nvSpPr>
        <p:spPr>
          <a:xfrm>
            <a:off x="6969125" y="4765675"/>
            <a:ext cx="2174875" cy="1736725"/>
          </a:xfrm>
          <a:prstGeom prst="cloudCallout">
            <a:avLst>
              <a:gd name="adj1" fmla="val -17854"/>
              <a:gd name="adj2" fmla="val 48324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Version in KT also computes a BFS tree</a:t>
            </a:r>
          </a:p>
        </p:txBody>
      </p:sp>
    </p:spTree>
    <p:extLst>
      <p:ext uri="{BB962C8B-B14F-4D97-AF65-F5344CB8AC3E}">
        <p14:creationId xmlns:p14="http://schemas.microsoft.com/office/powerpoint/2010/main" val="2852371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890588" y="2333625"/>
            <a:ext cx="4483100" cy="4364038"/>
          </a:xfrm>
          <a:prstGeom prst="rect">
            <a:avLst/>
          </a:prstGeom>
          <a:solidFill>
            <a:schemeClr val="accent3">
              <a:lumMod val="60000"/>
              <a:lumOff val="40000"/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63625" y="3484563"/>
            <a:ext cx="3919538" cy="3017837"/>
          </a:xfrm>
          <a:prstGeom prst="rect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39888" y="4375150"/>
            <a:ext cx="3135312" cy="1844675"/>
          </a:xfrm>
          <a:prstGeom prst="rect">
            <a:avLst/>
          </a:prstGeom>
          <a:solidFill>
            <a:schemeClr val="accent1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4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All the layers as one</a:t>
            </a:r>
          </a:p>
        </p:txBody>
      </p:sp>
      <p:sp>
        <p:nvSpPr>
          <p:cNvPr id="19461" name="TextBox 2"/>
          <p:cNvSpPr txBox="1">
            <a:spLocks noChangeArrowheads="1"/>
          </p:cNvSpPr>
          <p:nvPr/>
        </p:nvSpPr>
        <p:spPr bwMode="auto">
          <a:xfrm>
            <a:off x="1063625" y="1682750"/>
            <a:ext cx="8747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>
                <a:latin typeface="Calibri" charset="0"/>
              </a:rPr>
              <a:t>BFS(</a:t>
            </a:r>
            <a:r>
              <a:rPr lang="en-US" sz="2200">
                <a:solidFill>
                  <a:srgbClr val="660066"/>
                </a:solidFill>
                <a:latin typeface="Calibri" charset="0"/>
              </a:rPr>
              <a:t>s</a:t>
            </a:r>
            <a:r>
              <a:rPr lang="en-US" sz="2200">
                <a:latin typeface="Calibri" charset="0"/>
              </a:rPr>
              <a:t>)</a:t>
            </a:r>
          </a:p>
        </p:txBody>
      </p:sp>
      <p:sp>
        <p:nvSpPr>
          <p:cNvPr id="19462" name="TextBox 3"/>
          <p:cNvSpPr txBox="1">
            <a:spLocks noChangeArrowheads="1"/>
          </p:cNvSpPr>
          <p:nvPr/>
        </p:nvSpPr>
        <p:spPr bwMode="auto">
          <a:xfrm>
            <a:off x="1063625" y="2333625"/>
            <a:ext cx="3724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CC[s] = T </a:t>
            </a:r>
            <a:r>
              <a:rPr lang="en-US" sz="1800">
                <a:latin typeface="Calibri" charset="0"/>
              </a:rPr>
              <a:t>and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CC[w] = F </a:t>
            </a:r>
            <a:r>
              <a:rPr lang="en-US" sz="1800">
                <a:latin typeface="Calibri" charset="0"/>
              </a:rPr>
              <a:t>for every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w≠ s</a:t>
            </a:r>
          </a:p>
        </p:txBody>
      </p:sp>
      <p:sp>
        <p:nvSpPr>
          <p:cNvPr id="19463" name="TextBox 4"/>
          <p:cNvSpPr txBox="1">
            <a:spLocks noChangeArrowheads="1"/>
          </p:cNvSpPr>
          <p:nvPr/>
        </p:nvSpPr>
        <p:spPr bwMode="auto">
          <a:xfrm>
            <a:off x="1063625" y="2724150"/>
            <a:ext cx="923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Set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 i = 0</a:t>
            </a:r>
          </a:p>
        </p:txBody>
      </p:sp>
      <p:sp>
        <p:nvSpPr>
          <p:cNvPr id="19464" name="TextBox 5"/>
          <p:cNvSpPr txBox="1">
            <a:spLocks noChangeArrowheads="1"/>
          </p:cNvSpPr>
          <p:nvPr/>
        </p:nvSpPr>
        <p:spPr bwMode="auto">
          <a:xfrm>
            <a:off x="1063625" y="3027363"/>
            <a:ext cx="1120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Set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0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= {s} </a:t>
            </a:r>
          </a:p>
        </p:txBody>
      </p:sp>
      <p:sp>
        <p:nvSpPr>
          <p:cNvPr id="19465" name="TextBox 6"/>
          <p:cNvSpPr txBox="1">
            <a:spLocks noChangeArrowheads="1"/>
          </p:cNvSpPr>
          <p:nvPr/>
        </p:nvSpPr>
        <p:spPr bwMode="auto">
          <a:xfrm>
            <a:off x="1063625" y="3484563"/>
            <a:ext cx="2159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While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i</a:t>
            </a:r>
            <a:r>
              <a:rPr lang="en-US" sz="1800">
                <a:latin typeface="Calibri" charset="0"/>
              </a:rPr>
              <a:t> is not empty</a:t>
            </a:r>
          </a:p>
        </p:txBody>
      </p:sp>
      <p:sp>
        <p:nvSpPr>
          <p:cNvPr id="19466" name="TextBox 7"/>
          <p:cNvSpPr txBox="1">
            <a:spLocks noChangeArrowheads="1"/>
          </p:cNvSpPr>
          <p:nvPr/>
        </p:nvSpPr>
        <p:spPr bwMode="auto">
          <a:xfrm>
            <a:off x="1639888" y="3908425"/>
            <a:ext cx="825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i+1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= Ø</a:t>
            </a:r>
          </a:p>
        </p:txBody>
      </p:sp>
      <p:sp>
        <p:nvSpPr>
          <p:cNvPr id="19467" name="TextBox 8"/>
          <p:cNvSpPr txBox="1">
            <a:spLocks noChangeArrowheads="1"/>
          </p:cNvSpPr>
          <p:nvPr/>
        </p:nvSpPr>
        <p:spPr bwMode="auto">
          <a:xfrm>
            <a:off x="1639888" y="4375150"/>
            <a:ext cx="166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For every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u</a:t>
            </a:r>
            <a:r>
              <a:rPr lang="en-US" sz="1800">
                <a:latin typeface="Calibri" charset="0"/>
              </a:rPr>
              <a:t> in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i</a:t>
            </a:r>
          </a:p>
        </p:txBody>
      </p:sp>
      <p:sp>
        <p:nvSpPr>
          <p:cNvPr id="19468" name="TextBox 9"/>
          <p:cNvSpPr txBox="1">
            <a:spLocks noChangeArrowheads="1"/>
          </p:cNvSpPr>
          <p:nvPr/>
        </p:nvSpPr>
        <p:spPr bwMode="auto">
          <a:xfrm>
            <a:off x="2209800" y="4765675"/>
            <a:ext cx="2105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For every edge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(u,w)</a:t>
            </a:r>
          </a:p>
        </p:txBody>
      </p:sp>
      <p:sp>
        <p:nvSpPr>
          <p:cNvPr id="19469" name="TextBox 10"/>
          <p:cNvSpPr txBox="1">
            <a:spLocks noChangeArrowheads="1"/>
          </p:cNvSpPr>
          <p:nvPr/>
        </p:nvSpPr>
        <p:spPr bwMode="auto">
          <a:xfrm>
            <a:off x="2209800" y="5135563"/>
            <a:ext cx="1730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If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CC[w] = F </a:t>
            </a:r>
            <a:r>
              <a:rPr lang="en-US" sz="1800">
                <a:latin typeface="Calibri" charset="0"/>
              </a:rPr>
              <a:t>then</a:t>
            </a:r>
          </a:p>
        </p:txBody>
      </p:sp>
      <p:sp>
        <p:nvSpPr>
          <p:cNvPr id="19470" name="TextBox 11"/>
          <p:cNvSpPr txBox="1">
            <a:spLocks noChangeArrowheads="1"/>
          </p:cNvSpPr>
          <p:nvPr/>
        </p:nvSpPr>
        <p:spPr bwMode="auto">
          <a:xfrm>
            <a:off x="2778125" y="5514975"/>
            <a:ext cx="106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CC[w] = T</a:t>
            </a:r>
          </a:p>
        </p:txBody>
      </p:sp>
      <p:sp>
        <p:nvSpPr>
          <p:cNvPr id="19471" name="TextBox 12"/>
          <p:cNvSpPr txBox="1">
            <a:spLocks noChangeArrowheads="1"/>
          </p:cNvSpPr>
          <p:nvPr/>
        </p:nvSpPr>
        <p:spPr bwMode="auto">
          <a:xfrm>
            <a:off x="2778125" y="5851525"/>
            <a:ext cx="1366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Add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w</a:t>
            </a:r>
            <a:r>
              <a:rPr lang="en-US" sz="1800">
                <a:latin typeface="Calibri" charset="0"/>
              </a:rPr>
              <a:t> to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i+1</a:t>
            </a:r>
          </a:p>
        </p:txBody>
      </p:sp>
      <p:sp>
        <p:nvSpPr>
          <p:cNvPr id="19472" name="TextBox 13"/>
          <p:cNvSpPr txBox="1">
            <a:spLocks noChangeArrowheads="1"/>
          </p:cNvSpPr>
          <p:nvPr/>
        </p:nvSpPr>
        <p:spPr bwMode="auto">
          <a:xfrm>
            <a:off x="1639888" y="6132513"/>
            <a:ext cx="4683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i++</a:t>
            </a:r>
          </a:p>
        </p:txBody>
      </p:sp>
      <p:sp>
        <p:nvSpPr>
          <p:cNvPr id="21" name="Cloud Callout 20"/>
          <p:cNvSpPr/>
          <p:nvPr/>
        </p:nvSpPr>
        <p:spPr>
          <a:xfrm>
            <a:off x="5840413" y="2112963"/>
            <a:ext cx="3082925" cy="1741487"/>
          </a:xfrm>
          <a:prstGeom prst="cloudCallout">
            <a:avLst>
              <a:gd name="adj1" fmla="val -134917"/>
              <a:gd name="adj2" fmla="val 4192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All layers are considered in first-in-first-out order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840413" y="4375150"/>
            <a:ext cx="2846387" cy="21272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Can combine all layers into one queue: all the children of a node are added to the end of the queue</a:t>
            </a:r>
          </a:p>
        </p:txBody>
      </p:sp>
    </p:spTree>
    <p:extLst>
      <p:ext uri="{BB962C8B-B14F-4D97-AF65-F5344CB8AC3E}">
        <p14:creationId xmlns:p14="http://schemas.microsoft.com/office/powerpoint/2010/main" val="222816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63625" y="3471863"/>
            <a:ext cx="4022725" cy="3017837"/>
          </a:xfrm>
          <a:prstGeom prst="rect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0588" y="2333625"/>
            <a:ext cx="4483100" cy="4364038"/>
          </a:xfrm>
          <a:prstGeom prst="rect">
            <a:avLst/>
          </a:prstGeom>
          <a:solidFill>
            <a:schemeClr val="accent3">
              <a:lumMod val="60000"/>
              <a:lumOff val="40000"/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39888" y="4375150"/>
            <a:ext cx="3446462" cy="1846263"/>
          </a:xfrm>
          <a:prstGeom prst="rect">
            <a:avLst/>
          </a:prstGeom>
          <a:solidFill>
            <a:schemeClr val="accent1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Queue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O(m+n)</a:t>
            </a:r>
            <a:r>
              <a:rPr lang="en-US">
                <a:solidFill>
                  <a:srgbClr val="980098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implementation</a:t>
            </a:r>
          </a:p>
        </p:txBody>
      </p:sp>
      <p:sp>
        <p:nvSpPr>
          <p:cNvPr id="20485" name="TextBox 2"/>
          <p:cNvSpPr txBox="1">
            <a:spLocks noChangeArrowheads="1"/>
          </p:cNvSpPr>
          <p:nvPr/>
        </p:nvSpPr>
        <p:spPr bwMode="auto">
          <a:xfrm>
            <a:off x="1063625" y="1682750"/>
            <a:ext cx="8747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>
                <a:latin typeface="Calibri" charset="0"/>
              </a:rPr>
              <a:t>BFS(</a:t>
            </a:r>
            <a:r>
              <a:rPr lang="en-US" sz="2200">
                <a:solidFill>
                  <a:srgbClr val="3366FF"/>
                </a:solidFill>
                <a:latin typeface="Calibri" charset="0"/>
              </a:rPr>
              <a:t>s</a:t>
            </a:r>
            <a:r>
              <a:rPr lang="en-US" sz="2200">
                <a:latin typeface="Calibri" charset="0"/>
              </a:rPr>
              <a:t>)</a:t>
            </a:r>
          </a:p>
        </p:txBody>
      </p:sp>
      <p:sp>
        <p:nvSpPr>
          <p:cNvPr id="20486" name="TextBox 3"/>
          <p:cNvSpPr txBox="1">
            <a:spLocks noChangeArrowheads="1"/>
          </p:cNvSpPr>
          <p:nvPr/>
        </p:nvSpPr>
        <p:spPr bwMode="auto">
          <a:xfrm>
            <a:off x="1063625" y="2333625"/>
            <a:ext cx="3724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CC[s] = T </a:t>
            </a:r>
            <a:r>
              <a:rPr lang="en-US" sz="1800">
                <a:latin typeface="Calibri" charset="0"/>
              </a:rPr>
              <a:t>and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CC[w] = F </a:t>
            </a:r>
            <a:r>
              <a:rPr lang="en-US" sz="1800">
                <a:latin typeface="Calibri" charset="0"/>
              </a:rPr>
              <a:t>for every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w≠ s</a:t>
            </a:r>
          </a:p>
        </p:txBody>
      </p:sp>
      <p:sp>
        <p:nvSpPr>
          <p:cNvPr id="20487" name="TextBox 5"/>
          <p:cNvSpPr txBox="1">
            <a:spLocks noChangeArrowheads="1"/>
          </p:cNvSpPr>
          <p:nvPr/>
        </p:nvSpPr>
        <p:spPr bwMode="auto">
          <a:xfrm>
            <a:off x="1063625" y="3027363"/>
            <a:ext cx="1658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Intitialize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Q= {s} </a:t>
            </a:r>
          </a:p>
        </p:txBody>
      </p:sp>
      <p:sp>
        <p:nvSpPr>
          <p:cNvPr id="20488" name="TextBox 6"/>
          <p:cNvSpPr txBox="1">
            <a:spLocks noChangeArrowheads="1"/>
          </p:cNvSpPr>
          <p:nvPr/>
        </p:nvSpPr>
        <p:spPr bwMode="auto">
          <a:xfrm>
            <a:off x="1063625" y="3484563"/>
            <a:ext cx="2159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While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Q</a:t>
            </a:r>
            <a:r>
              <a:rPr lang="en-US" sz="1800">
                <a:latin typeface="Calibri" charset="0"/>
              </a:rPr>
              <a:t> is not empty</a:t>
            </a:r>
          </a:p>
        </p:txBody>
      </p:sp>
      <p:sp>
        <p:nvSpPr>
          <p:cNvPr id="20489" name="TextBox 8"/>
          <p:cNvSpPr txBox="1">
            <a:spLocks noChangeArrowheads="1"/>
          </p:cNvSpPr>
          <p:nvPr/>
        </p:nvSpPr>
        <p:spPr bwMode="auto">
          <a:xfrm>
            <a:off x="1639888" y="4375150"/>
            <a:ext cx="3095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Delete the front element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u</a:t>
            </a:r>
            <a:r>
              <a:rPr lang="en-US" sz="1800">
                <a:latin typeface="Calibri" charset="0"/>
              </a:rPr>
              <a:t> in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Q</a:t>
            </a:r>
            <a:endParaRPr lang="en-US" sz="1800" baseline="-25000">
              <a:solidFill>
                <a:srgbClr val="660066"/>
              </a:solidFill>
              <a:latin typeface="Calibri" charset="0"/>
            </a:endParaRPr>
          </a:p>
        </p:txBody>
      </p:sp>
      <p:sp>
        <p:nvSpPr>
          <p:cNvPr id="20490" name="TextBox 9"/>
          <p:cNvSpPr txBox="1">
            <a:spLocks noChangeArrowheads="1"/>
          </p:cNvSpPr>
          <p:nvPr/>
        </p:nvSpPr>
        <p:spPr bwMode="auto">
          <a:xfrm>
            <a:off x="2209800" y="4765675"/>
            <a:ext cx="2105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For every edge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(u,w)</a:t>
            </a:r>
          </a:p>
        </p:txBody>
      </p:sp>
      <p:sp>
        <p:nvSpPr>
          <p:cNvPr id="20491" name="TextBox 10"/>
          <p:cNvSpPr txBox="1">
            <a:spLocks noChangeArrowheads="1"/>
          </p:cNvSpPr>
          <p:nvPr/>
        </p:nvSpPr>
        <p:spPr bwMode="auto">
          <a:xfrm>
            <a:off x="2519363" y="5135563"/>
            <a:ext cx="1730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If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CC[w] = F </a:t>
            </a:r>
            <a:r>
              <a:rPr lang="en-US" sz="1800">
                <a:latin typeface="Calibri" charset="0"/>
              </a:rPr>
              <a:t>then</a:t>
            </a:r>
          </a:p>
        </p:txBody>
      </p:sp>
      <p:sp>
        <p:nvSpPr>
          <p:cNvPr id="20492" name="TextBox 11"/>
          <p:cNvSpPr txBox="1">
            <a:spLocks noChangeArrowheads="1"/>
          </p:cNvSpPr>
          <p:nvPr/>
        </p:nvSpPr>
        <p:spPr bwMode="auto">
          <a:xfrm>
            <a:off x="2778125" y="5514975"/>
            <a:ext cx="106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CC[w] = T</a:t>
            </a:r>
          </a:p>
        </p:txBody>
      </p:sp>
      <p:sp>
        <p:nvSpPr>
          <p:cNvPr id="20493" name="TextBox 12"/>
          <p:cNvSpPr txBox="1">
            <a:spLocks noChangeArrowheads="1"/>
          </p:cNvSpPr>
          <p:nvPr/>
        </p:nvSpPr>
        <p:spPr bwMode="auto">
          <a:xfrm>
            <a:off x="2778125" y="5851525"/>
            <a:ext cx="2330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Add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w</a:t>
            </a:r>
            <a:r>
              <a:rPr lang="en-US" sz="1800">
                <a:latin typeface="Calibri" charset="0"/>
              </a:rPr>
              <a:t> to the back of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Q</a:t>
            </a:r>
            <a:endParaRPr lang="en-US" sz="1800" baseline="-25000">
              <a:solidFill>
                <a:srgbClr val="660066"/>
              </a:solidFill>
              <a:latin typeface="Calibri" charset="0"/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5689600" y="2333625"/>
            <a:ext cx="1139825" cy="369888"/>
          </a:xfrm>
          <a:prstGeom prst="wedgeRoundRectCallout">
            <a:avLst>
              <a:gd name="adj1" fmla="val -129924"/>
              <a:gd name="adj2" fmla="val 1338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O(n</a:t>
            </a:r>
            <a:r>
              <a:rPr lang="en-US" dirty="0"/>
              <a:t>)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5689600" y="3027363"/>
            <a:ext cx="1139825" cy="369887"/>
          </a:xfrm>
          <a:prstGeom prst="wedgeRoundRectCallout">
            <a:avLst>
              <a:gd name="adj1" fmla="val -317424"/>
              <a:gd name="adj2" fmla="val 636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O(1)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519363" y="5135563"/>
            <a:ext cx="5718175" cy="1085850"/>
            <a:chOff x="2519094" y="5135007"/>
            <a:chExt cx="5717795" cy="1085850"/>
          </a:xfrm>
        </p:grpSpPr>
        <p:sp>
          <p:nvSpPr>
            <p:cNvPr id="24" name="Rounded Rectangle 23"/>
            <p:cNvSpPr/>
            <p:nvPr/>
          </p:nvSpPr>
          <p:spPr>
            <a:xfrm>
              <a:off x="2519094" y="5135007"/>
              <a:ext cx="2566816" cy="1085850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Rounded Rectangular Callout 24"/>
            <p:cNvSpPr/>
            <p:nvPr/>
          </p:nvSpPr>
          <p:spPr>
            <a:xfrm>
              <a:off x="7097140" y="5666819"/>
              <a:ext cx="1139749" cy="369888"/>
            </a:xfrm>
            <a:prstGeom prst="wedgeRoundRectCallout">
              <a:avLst>
                <a:gd name="adj1" fmla="val -226515"/>
                <a:gd name="adj2" fmla="val -18196"/>
                <a:gd name="adj3" fmla="val 166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O(1)</a:t>
              </a:r>
            </a:p>
          </p:txBody>
        </p:sp>
      </p:grpSp>
      <p:sp>
        <p:nvSpPr>
          <p:cNvPr id="26" name="Rounded Rectangular Callout 25"/>
          <p:cNvSpPr/>
          <p:nvPr/>
        </p:nvSpPr>
        <p:spPr>
          <a:xfrm>
            <a:off x="6708775" y="4765675"/>
            <a:ext cx="1978025" cy="369888"/>
          </a:xfrm>
          <a:prstGeom prst="wedgeRoundRectCallout">
            <a:avLst>
              <a:gd name="adj1" fmla="val -172789"/>
              <a:gd name="adj2" fmla="val 285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Repeated n</a:t>
            </a:r>
            <a:r>
              <a:rPr lang="en-US" baseline="-2500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u</a:t>
            </a: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 times</a:t>
            </a:r>
          </a:p>
        </p:txBody>
      </p: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2209800" y="4765675"/>
            <a:ext cx="6027738" cy="1455738"/>
            <a:chOff x="2209800" y="4765675"/>
            <a:chExt cx="6027089" cy="1455182"/>
          </a:xfrm>
        </p:grpSpPr>
        <p:sp>
          <p:nvSpPr>
            <p:cNvPr id="27" name="Rounded Rectangle 26"/>
            <p:cNvSpPr/>
            <p:nvPr/>
          </p:nvSpPr>
          <p:spPr>
            <a:xfrm>
              <a:off x="2209800" y="4765675"/>
              <a:ext cx="2876240" cy="1455182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Rounded Rectangular Callout 27"/>
            <p:cNvSpPr/>
            <p:nvPr/>
          </p:nvSpPr>
          <p:spPr>
            <a:xfrm>
              <a:off x="7097187" y="5297285"/>
              <a:ext cx="1139702" cy="369746"/>
            </a:xfrm>
            <a:prstGeom prst="wedgeRoundRectCallout">
              <a:avLst>
                <a:gd name="adj1" fmla="val -226515"/>
                <a:gd name="adj2" fmla="val -18196"/>
                <a:gd name="adj3" fmla="val 166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O(n</a:t>
              </a:r>
              <a:r>
                <a:rPr lang="en-US" baseline="-25000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u</a:t>
              </a: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)</a:t>
              </a:r>
            </a:p>
          </p:txBody>
        </p:sp>
      </p:grpSp>
      <p:sp>
        <p:nvSpPr>
          <p:cNvPr id="31" name="Rounded Rectangular Callout 30"/>
          <p:cNvSpPr/>
          <p:nvPr/>
        </p:nvSpPr>
        <p:spPr>
          <a:xfrm>
            <a:off x="6107113" y="3657600"/>
            <a:ext cx="1978025" cy="1073150"/>
          </a:xfrm>
          <a:prstGeom prst="wedgeRoundRectCallout">
            <a:avLst>
              <a:gd name="adj1" fmla="val -201618"/>
              <a:gd name="adj2" fmla="val -4308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Repeated at most once for each vertex </a:t>
            </a:r>
            <a:r>
              <a:rPr lang="en-US" dirty="0" err="1"/>
              <a:t>u</a:t>
            </a:r>
            <a:endParaRPr lang="en-US" dirty="0"/>
          </a:p>
        </p:txBody>
      </p: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1063625" y="3484563"/>
            <a:ext cx="7813675" cy="3017837"/>
            <a:chOff x="1063624" y="3484563"/>
            <a:chExt cx="7813103" cy="3017837"/>
          </a:xfrm>
        </p:grpSpPr>
        <p:sp>
          <p:nvSpPr>
            <p:cNvPr id="33" name="Rounded Rectangular Callout 32"/>
            <p:cNvSpPr/>
            <p:nvPr/>
          </p:nvSpPr>
          <p:spPr>
            <a:xfrm>
              <a:off x="6829002" y="3686175"/>
              <a:ext cx="2047725" cy="1344613"/>
            </a:xfrm>
            <a:prstGeom prst="wedgeRoundRectCallout">
              <a:avLst>
                <a:gd name="adj1" fmla="val -134124"/>
                <a:gd name="adj2" fmla="val 824"/>
                <a:gd name="adj3" fmla="val 166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600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Σ</a:t>
              </a:r>
              <a:r>
                <a:rPr lang="en-US" sz="2600" baseline="-25000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u</a:t>
              </a:r>
              <a:r>
                <a:rPr lang="en-US" sz="2600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 O(n</a:t>
              </a:r>
              <a:r>
                <a:rPr lang="en-US" sz="2600" baseline="-25000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u</a:t>
              </a:r>
              <a:r>
                <a:rPr lang="en-US" sz="2600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) = </a:t>
              </a:r>
            </a:p>
            <a:p>
              <a:pPr algn="ctr">
                <a:defRPr/>
              </a:pPr>
              <a:r>
                <a:rPr lang="en-US" sz="2600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O(Σ</a:t>
              </a:r>
              <a:r>
                <a:rPr lang="en-US" sz="2600" baseline="-25000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u</a:t>
              </a:r>
              <a:r>
                <a:rPr lang="en-US" sz="2600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 n</a:t>
              </a:r>
              <a:r>
                <a:rPr lang="en-US" sz="2600" baseline="-25000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u</a:t>
              </a:r>
              <a:r>
                <a:rPr lang="en-US" sz="2600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) =</a:t>
              </a:r>
            </a:p>
            <a:p>
              <a:pPr algn="ctr">
                <a:defRPr/>
              </a:pPr>
              <a:r>
                <a:rPr lang="en-US" sz="2600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O(m) 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63624" y="3484563"/>
              <a:ext cx="4022431" cy="3017837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6" name="Rounded Rectangular Callout 35"/>
          <p:cNvSpPr/>
          <p:nvPr/>
        </p:nvSpPr>
        <p:spPr>
          <a:xfrm>
            <a:off x="6411913" y="4846638"/>
            <a:ext cx="1139825" cy="369887"/>
          </a:xfrm>
          <a:prstGeom prst="wedgeRoundRectCallout">
            <a:avLst>
              <a:gd name="adj1" fmla="val -207197"/>
              <a:gd name="adj2" fmla="val -11292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O(1)</a:t>
            </a:r>
          </a:p>
        </p:txBody>
      </p:sp>
    </p:spTree>
    <p:extLst>
      <p:ext uri="{BB962C8B-B14F-4D97-AF65-F5344CB8AC3E}">
        <p14:creationId xmlns:p14="http://schemas.microsoft.com/office/powerpoint/2010/main" val="367178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6" grpId="0" animBg="1"/>
      <p:bldP spid="26" grpId="1" animBg="1"/>
      <p:bldP spid="31" grpId="0" animBg="1"/>
      <p:bldP spid="31" grpId="1" animBg="1"/>
      <p:bldP spid="36" grpId="0" animBg="1"/>
      <p:bldP spid="36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Implementing DFS in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O(m+n)</a:t>
            </a:r>
            <a:r>
              <a:rPr lang="en-US">
                <a:solidFill>
                  <a:srgbClr val="980098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time</a:t>
            </a:r>
          </a:p>
        </p:txBody>
      </p:sp>
      <p:sp>
        <p:nvSpPr>
          <p:cNvPr id="21506" name="TextBox 2"/>
          <p:cNvSpPr txBox="1">
            <a:spLocks noChangeArrowheads="1"/>
          </p:cNvSpPr>
          <p:nvPr/>
        </p:nvSpPr>
        <p:spPr bwMode="auto">
          <a:xfrm>
            <a:off x="1182688" y="2378075"/>
            <a:ext cx="70246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/>
              <a:t>Same as BFS except stack instead of a queue</a:t>
            </a:r>
          </a:p>
        </p:txBody>
      </p:sp>
    </p:spTree>
    <p:extLst>
      <p:ext uri="{BB962C8B-B14F-4D97-AF65-F5344CB8AC3E}">
        <p14:creationId xmlns:p14="http://schemas.microsoft.com/office/powerpoint/2010/main" val="1115768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63625" y="3471863"/>
            <a:ext cx="4022725" cy="3017837"/>
          </a:xfrm>
          <a:prstGeom prst="rect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0588" y="2333625"/>
            <a:ext cx="4483100" cy="4364038"/>
          </a:xfrm>
          <a:prstGeom prst="rect">
            <a:avLst/>
          </a:prstGeom>
          <a:solidFill>
            <a:schemeClr val="accent3">
              <a:lumMod val="60000"/>
              <a:lumOff val="40000"/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39888" y="4375150"/>
            <a:ext cx="3446462" cy="1846263"/>
          </a:xfrm>
          <a:prstGeom prst="rect">
            <a:avLst/>
          </a:prstGeom>
          <a:solidFill>
            <a:schemeClr val="accent1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5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DFS stack implementation</a:t>
            </a:r>
          </a:p>
        </p:txBody>
      </p:sp>
      <p:sp>
        <p:nvSpPr>
          <p:cNvPr id="22533" name="TextBox 2"/>
          <p:cNvSpPr txBox="1">
            <a:spLocks noChangeArrowheads="1"/>
          </p:cNvSpPr>
          <p:nvPr/>
        </p:nvSpPr>
        <p:spPr bwMode="auto">
          <a:xfrm>
            <a:off x="1063625" y="1682750"/>
            <a:ext cx="8953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>
                <a:latin typeface="Calibri" charset="0"/>
              </a:rPr>
              <a:t>DFS(</a:t>
            </a:r>
            <a:r>
              <a:rPr lang="en-US" sz="2200">
                <a:solidFill>
                  <a:srgbClr val="3366FF"/>
                </a:solidFill>
                <a:latin typeface="Calibri" charset="0"/>
              </a:rPr>
              <a:t>s</a:t>
            </a:r>
            <a:r>
              <a:rPr lang="en-US" sz="2200">
                <a:latin typeface="Calibri" charset="0"/>
              </a:rPr>
              <a:t>)</a:t>
            </a:r>
          </a:p>
        </p:txBody>
      </p:sp>
      <p:sp>
        <p:nvSpPr>
          <p:cNvPr id="22534" name="TextBox 3"/>
          <p:cNvSpPr txBox="1">
            <a:spLocks noChangeArrowheads="1"/>
          </p:cNvSpPr>
          <p:nvPr/>
        </p:nvSpPr>
        <p:spPr bwMode="auto">
          <a:xfrm>
            <a:off x="1063625" y="2333625"/>
            <a:ext cx="3724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CC[s] = T </a:t>
            </a:r>
            <a:r>
              <a:rPr lang="en-US" sz="1800">
                <a:latin typeface="Calibri" charset="0"/>
              </a:rPr>
              <a:t>and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CC[w] = F </a:t>
            </a:r>
            <a:r>
              <a:rPr lang="en-US" sz="1800">
                <a:latin typeface="Calibri" charset="0"/>
              </a:rPr>
              <a:t>for every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w≠ s</a:t>
            </a:r>
          </a:p>
        </p:txBody>
      </p:sp>
      <p:sp>
        <p:nvSpPr>
          <p:cNvPr id="22535" name="TextBox 5"/>
          <p:cNvSpPr txBox="1">
            <a:spLocks noChangeArrowheads="1"/>
          </p:cNvSpPr>
          <p:nvPr/>
        </p:nvSpPr>
        <p:spPr bwMode="auto">
          <a:xfrm>
            <a:off x="1063625" y="3027363"/>
            <a:ext cx="1658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Intitialize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Ŝ = {s} </a:t>
            </a:r>
          </a:p>
        </p:txBody>
      </p:sp>
      <p:sp>
        <p:nvSpPr>
          <p:cNvPr id="22536" name="TextBox 6"/>
          <p:cNvSpPr txBox="1">
            <a:spLocks noChangeArrowheads="1"/>
          </p:cNvSpPr>
          <p:nvPr/>
        </p:nvSpPr>
        <p:spPr bwMode="auto">
          <a:xfrm>
            <a:off x="1063625" y="3484563"/>
            <a:ext cx="2159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While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Ŝ</a:t>
            </a:r>
            <a:r>
              <a:rPr lang="en-US" sz="1800">
                <a:latin typeface="Calibri" charset="0"/>
              </a:rPr>
              <a:t> is not empty</a:t>
            </a:r>
          </a:p>
        </p:txBody>
      </p:sp>
      <p:sp>
        <p:nvSpPr>
          <p:cNvPr id="22537" name="TextBox 8"/>
          <p:cNvSpPr txBox="1">
            <a:spLocks noChangeArrowheads="1"/>
          </p:cNvSpPr>
          <p:nvPr/>
        </p:nvSpPr>
        <p:spPr bwMode="auto">
          <a:xfrm>
            <a:off x="1639888" y="4375150"/>
            <a:ext cx="266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Pop the top element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u</a:t>
            </a:r>
            <a:r>
              <a:rPr lang="en-US" sz="1800">
                <a:latin typeface="Calibri" charset="0"/>
              </a:rPr>
              <a:t> in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Ŝ</a:t>
            </a:r>
            <a:endParaRPr lang="en-US" sz="1800" baseline="-25000">
              <a:solidFill>
                <a:srgbClr val="660066"/>
              </a:solidFill>
              <a:latin typeface="Calibri" charset="0"/>
            </a:endParaRPr>
          </a:p>
        </p:txBody>
      </p:sp>
      <p:sp>
        <p:nvSpPr>
          <p:cNvPr id="22538" name="TextBox 9"/>
          <p:cNvSpPr txBox="1">
            <a:spLocks noChangeArrowheads="1"/>
          </p:cNvSpPr>
          <p:nvPr/>
        </p:nvSpPr>
        <p:spPr bwMode="auto">
          <a:xfrm>
            <a:off x="2209800" y="4765675"/>
            <a:ext cx="2105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For every edge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(u,w)</a:t>
            </a:r>
          </a:p>
        </p:txBody>
      </p:sp>
      <p:sp>
        <p:nvSpPr>
          <p:cNvPr id="22539" name="TextBox 10"/>
          <p:cNvSpPr txBox="1">
            <a:spLocks noChangeArrowheads="1"/>
          </p:cNvSpPr>
          <p:nvPr/>
        </p:nvSpPr>
        <p:spPr bwMode="auto">
          <a:xfrm>
            <a:off x="2519363" y="5135563"/>
            <a:ext cx="1730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If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CC[w] = F </a:t>
            </a:r>
            <a:r>
              <a:rPr lang="en-US" sz="1800">
                <a:latin typeface="Calibri" charset="0"/>
              </a:rPr>
              <a:t>then</a:t>
            </a:r>
          </a:p>
        </p:txBody>
      </p:sp>
      <p:sp>
        <p:nvSpPr>
          <p:cNvPr id="22540" name="TextBox 11"/>
          <p:cNvSpPr txBox="1">
            <a:spLocks noChangeArrowheads="1"/>
          </p:cNvSpPr>
          <p:nvPr/>
        </p:nvSpPr>
        <p:spPr bwMode="auto">
          <a:xfrm>
            <a:off x="2778125" y="5514975"/>
            <a:ext cx="106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CC[w] = T</a:t>
            </a:r>
          </a:p>
        </p:txBody>
      </p:sp>
      <p:sp>
        <p:nvSpPr>
          <p:cNvPr id="22541" name="TextBox 12"/>
          <p:cNvSpPr txBox="1">
            <a:spLocks noChangeArrowheads="1"/>
          </p:cNvSpPr>
          <p:nvPr/>
        </p:nvSpPr>
        <p:spPr bwMode="auto">
          <a:xfrm>
            <a:off x="2778125" y="5851525"/>
            <a:ext cx="2241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Push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w</a:t>
            </a:r>
            <a:r>
              <a:rPr lang="en-US" sz="1800">
                <a:latin typeface="Calibri" charset="0"/>
              </a:rPr>
              <a:t> to the top of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Ŝ</a:t>
            </a:r>
            <a:endParaRPr lang="en-US" sz="1800" baseline="-25000">
              <a:solidFill>
                <a:srgbClr val="660066"/>
              </a:solidFill>
              <a:latin typeface="Calibri" charset="0"/>
            </a:endParaRPr>
          </a:p>
        </p:txBody>
      </p:sp>
      <p:sp>
        <p:nvSpPr>
          <p:cNvPr id="29" name="Cloud Callout 28"/>
          <p:cNvSpPr/>
          <p:nvPr/>
        </p:nvSpPr>
        <p:spPr>
          <a:xfrm>
            <a:off x="5689600" y="2333625"/>
            <a:ext cx="2997200" cy="2041525"/>
          </a:xfrm>
          <a:prstGeom prst="cloudCallout">
            <a:avLst>
              <a:gd name="adj1" fmla="val -55414"/>
              <a:gd name="adj2" fmla="val 7138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500" dirty="0"/>
              <a:t>Same </a:t>
            </a:r>
          </a:p>
          <a:p>
            <a:pPr algn="ctr">
              <a:defRPr/>
            </a:pPr>
            <a:r>
              <a:rPr lang="en-US" sz="2500" dirty="0" err="1"/>
              <a:t>O(m+n</a:t>
            </a:r>
            <a:r>
              <a:rPr lang="en-US" sz="2500" dirty="0"/>
              <a:t>) run time analysis as for BFS</a:t>
            </a:r>
          </a:p>
        </p:txBody>
      </p:sp>
    </p:spTree>
    <p:extLst>
      <p:ext uri="{BB962C8B-B14F-4D97-AF65-F5344CB8AC3E}">
        <p14:creationId xmlns:p14="http://schemas.microsoft.com/office/powerpoint/2010/main" val="216857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What does this graph represent?</a:t>
            </a:r>
          </a:p>
        </p:txBody>
      </p:sp>
      <p:pic>
        <p:nvPicPr>
          <p:cNvPr id="1741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88" y="1220788"/>
            <a:ext cx="5637212" cy="563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242050" y="6273800"/>
            <a:ext cx="1239838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500">
                <a:solidFill>
                  <a:schemeClr val="bg1"/>
                </a:solidFill>
                <a:latin typeface="Calibri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97515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Finding cycles in O(n+m)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Run BFS or DFS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If an edge is considered and the node is already explored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That</a:t>
            </a:r>
            <a:r>
              <a:rPr lang="fr-FR">
                <a:latin typeface="Calibri" charset="0"/>
                <a:ea typeface="ＭＳ Ｐゴシック" charset="0"/>
              </a:rPr>
              <a:t>’</a:t>
            </a:r>
            <a:r>
              <a:rPr lang="en-US" altLang="ja-JP">
                <a:latin typeface="Calibri" charset="0"/>
                <a:ea typeface="ＭＳ Ｐゴシック" charset="0"/>
              </a:rPr>
              <a:t>s a cycle!</a:t>
            </a:r>
            <a:endParaRPr lang="en-US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043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Directed graphs</a:t>
            </a:r>
          </a:p>
        </p:txBody>
      </p:sp>
      <p:sp>
        <p:nvSpPr>
          <p:cNvPr id="24578" name="TextBox 2"/>
          <p:cNvSpPr txBox="1">
            <a:spLocks noChangeArrowheads="1"/>
          </p:cNvSpPr>
          <p:nvPr/>
        </p:nvSpPr>
        <p:spPr bwMode="auto">
          <a:xfrm>
            <a:off x="955675" y="1790700"/>
            <a:ext cx="4194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Model asymmetric relationships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955675" y="2562225"/>
            <a:ext cx="2544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Precedence relationships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3676650"/>
            <a:ext cx="96837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75" y="2370138"/>
            <a:ext cx="1701800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1790700"/>
            <a:ext cx="1203325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00" y="3871913"/>
            <a:ext cx="13652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0" y="3429000"/>
            <a:ext cx="10541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5646738"/>
            <a:ext cx="16129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814388" y="6057900"/>
            <a:ext cx="4605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u</a:t>
            </a:r>
            <a:r>
              <a:rPr lang="en-US" sz="1800">
                <a:latin typeface="Calibri" charset="0"/>
              </a:rPr>
              <a:t> needs to be done before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en-US" sz="1800">
                <a:latin typeface="Calibri" charset="0"/>
              </a:rPr>
              <a:t> means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(u,w)</a:t>
            </a:r>
            <a:r>
              <a:rPr lang="en-US" sz="1800">
                <a:latin typeface="Calibri" charset="0"/>
              </a:rPr>
              <a:t> edge</a:t>
            </a:r>
          </a:p>
        </p:txBody>
      </p:sp>
      <p:cxnSp>
        <p:nvCxnSpPr>
          <p:cNvPr id="13" name="Straight Arrow Connector 12"/>
          <p:cNvCxnSpPr>
            <a:stCxn id="6" idx="3"/>
            <a:endCxn id="7" idx="1"/>
          </p:cNvCxnSpPr>
          <p:nvPr/>
        </p:nvCxnSpPr>
        <p:spPr>
          <a:xfrm flipV="1">
            <a:off x="5591175" y="2476500"/>
            <a:ext cx="447675" cy="454025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8" idx="0"/>
          </p:cNvCxnSpPr>
          <p:nvPr/>
        </p:nvCxnSpPr>
        <p:spPr>
          <a:xfrm rot="5400000">
            <a:off x="4414043" y="3545682"/>
            <a:ext cx="379413" cy="27305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5" idx="1"/>
          </p:cNvCxnSpPr>
          <p:nvPr/>
        </p:nvCxnSpPr>
        <p:spPr>
          <a:xfrm>
            <a:off x="5149850" y="4325938"/>
            <a:ext cx="889000" cy="77787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>
          <a:xfrm rot="5400000">
            <a:off x="5541169" y="2772569"/>
            <a:ext cx="708025" cy="1490663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3"/>
            <a:endCxn id="9" idx="0"/>
          </p:cNvCxnSpPr>
          <p:nvPr/>
        </p:nvCxnSpPr>
        <p:spPr>
          <a:xfrm>
            <a:off x="7242175" y="2476500"/>
            <a:ext cx="917575" cy="95250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1"/>
          </p:cNvCxnSpPr>
          <p:nvPr/>
        </p:nvCxnSpPr>
        <p:spPr>
          <a:xfrm rot="10800000" flipV="1">
            <a:off x="7007225" y="4219575"/>
            <a:ext cx="625475" cy="18415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</p:cNvCxnSpPr>
          <p:nvPr/>
        </p:nvCxnSpPr>
        <p:spPr>
          <a:xfrm rot="5400000">
            <a:off x="6384926" y="3419475"/>
            <a:ext cx="512762" cy="1587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2"/>
            <a:endCxn id="10" idx="1"/>
          </p:cNvCxnSpPr>
          <p:nvPr/>
        </p:nvCxnSpPr>
        <p:spPr>
          <a:xfrm rot="16200000" flipH="1">
            <a:off x="4547394" y="4699794"/>
            <a:ext cx="1328737" cy="1489075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0"/>
          </p:cNvCxnSpPr>
          <p:nvPr/>
        </p:nvCxnSpPr>
        <p:spPr>
          <a:xfrm rot="16200000" flipV="1">
            <a:off x="6443663" y="5327650"/>
            <a:ext cx="515938" cy="122237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3"/>
            <a:endCxn id="9" idx="2"/>
          </p:cNvCxnSpPr>
          <p:nvPr/>
        </p:nvCxnSpPr>
        <p:spPr>
          <a:xfrm flipV="1">
            <a:off x="7569200" y="5010150"/>
            <a:ext cx="590550" cy="109855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493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Directed graphs</a:t>
            </a:r>
          </a:p>
        </p:txBody>
      </p:sp>
      <p:pic>
        <p:nvPicPr>
          <p:cNvPr id="2560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3676650"/>
            <a:ext cx="96837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75" y="2370138"/>
            <a:ext cx="1701800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1790700"/>
            <a:ext cx="1203325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00" y="3871913"/>
            <a:ext cx="13652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0" y="3429000"/>
            <a:ext cx="10541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5646738"/>
            <a:ext cx="16129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V="1">
            <a:off x="5591175" y="2476500"/>
            <a:ext cx="447675" cy="454025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4414043" y="3545682"/>
            <a:ext cx="379413" cy="27305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149850" y="4325938"/>
            <a:ext cx="889000" cy="77787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5541169" y="2772569"/>
            <a:ext cx="708025" cy="1490663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242175" y="2476500"/>
            <a:ext cx="917575" cy="95250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0800000" flipV="1">
            <a:off x="7007225" y="4219575"/>
            <a:ext cx="625475" cy="18415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5400000">
            <a:off x="6384926" y="3419475"/>
            <a:ext cx="512762" cy="1587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6200000" flipH="1">
            <a:off x="4547394" y="4699794"/>
            <a:ext cx="1328737" cy="1489075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6200000" flipV="1">
            <a:off x="6443663" y="5327650"/>
            <a:ext cx="515938" cy="122237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569200" y="5010150"/>
            <a:ext cx="590550" cy="109855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loud Callout 21"/>
          <p:cNvSpPr/>
          <p:nvPr/>
        </p:nvSpPr>
        <p:spPr>
          <a:xfrm>
            <a:off x="760413" y="1273175"/>
            <a:ext cx="2376487" cy="1657350"/>
          </a:xfrm>
          <a:prstGeom prst="cloudCallout">
            <a:avLst>
              <a:gd name="adj1" fmla="val -15354"/>
              <a:gd name="adj2" fmla="val 4677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Adjacency matrix is not symmetric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60413" y="3492500"/>
            <a:ext cx="2376487" cy="119697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Each vertex has two lists in Adj. list rep.</a:t>
            </a: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457200" y="5130800"/>
            <a:ext cx="4114800" cy="1581150"/>
            <a:chOff x="457200" y="5130882"/>
            <a:chExt cx="4114800" cy="1580842"/>
          </a:xfrm>
        </p:grpSpPr>
        <p:pic>
          <p:nvPicPr>
            <p:cNvPr id="25621" name="Picture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5130882"/>
              <a:ext cx="1054431" cy="1580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22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390" y="5130882"/>
              <a:ext cx="458526" cy="688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3" name="Straight Arrow Connector 32"/>
            <p:cNvCxnSpPr/>
            <p:nvPr/>
          </p:nvCxnSpPr>
          <p:spPr>
            <a:xfrm flipV="1">
              <a:off x="1511300" y="5475303"/>
              <a:ext cx="657225" cy="6349"/>
            </a:xfrm>
            <a:prstGeom prst="straightConnector1">
              <a:avLst/>
            </a:prstGeom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624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390" y="6025635"/>
              <a:ext cx="601832" cy="686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25" name="Picture 3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888" y="6025635"/>
              <a:ext cx="1114112" cy="636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7" name="Straight Arrow Connector 36"/>
            <p:cNvCxnSpPr/>
            <p:nvPr/>
          </p:nvCxnSpPr>
          <p:spPr>
            <a:xfrm flipV="1">
              <a:off x="1511300" y="6368891"/>
              <a:ext cx="657225" cy="3174"/>
            </a:xfrm>
            <a:prstGeom prst="straightConnector1">
              <a:avLst/>
            </a:prstGeom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2770188" y="6368891"/>
              <a:ext cx="687387" cy="3174"/>
            </a:xfrm>
            <a:prstGeom prst="straightConnector1">
              <a:avLst/>
            </a:prstGeom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360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Directed Acyclic Graph (DAG)</a:t>
            </a:r>
          </a:p>
        </p:txBody>
      </p:sp>
      <p:grpSp>
        <p:nvGrpSpPr>
          <p:cNvPr id="26626" name="Group 32"/>
          <p:cNvGrpSpPr>
            <a:grpSpLocks/>
          </p:cNvGrpSpPr>
          <p:nvPr/>
        </p:nvGrpSpPr>
        <p:grpSpPr bwMode="auto">
          <a:xfrm>
            <a:off x="3784600" y="1790700"/>
            <a:ext cx="4902200" cy="4778375"/>
            <a:chOff x="3784661" y="1791046"/>
            <a:chExt cx="4902139" cy="4777770"/>
          </a:xfrm>
        </p:grpSpPr>
        <p:pic>
          <p:nvPicPr>
            <p:cNvPr id="26629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9180" y="3676359"/>
              <a:ext cx="968712" cy="1454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0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163" y="2370432"/>
              <a:ext cx="1700674" cy="1121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1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9180" y="1791046"/>
              <a:ext cx="1203663" cy="1372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2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4661" y="3872008"/>
              <a:ext cx="1364457" cy="907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3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2369" y="3429000"/>
              <a:ext cx="1054431" cy="1580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4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934" y="5647409"/>
              <a:ext cx="1613632" cy="921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Straight Arrow Connector 12"/>
            <p:cNvCxnSpPr/>
            <p:nvPr/>
          </p:nvCxnSpPr>
          <p:spPr>
            <a:xfrm flipV="1">
              <a:off x="5591214" y="2476759"/>
              <a:ext cx="447669" cy="453968"/>
            </a:xfrm>
            <a:prstGeom prst="straightConnector1">
              <a:avLst/>
            </a:prstGeom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>
              <a:off x="4413325" y="3544996"/>
              <a:ext cx="380952" cy="273047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149894" y="4325963"/>
              <a:ext cx="888989" cy="77777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5400000">
              <a:off x="5540455" y="2771912"/>
              <a:ext cx="709523" cy="1490644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242193" y="2476759"/>
              <a:ext cx="917564" cy="952379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10800000" flipV="1">
              <a:off x="7007246" y="4219613"/>
              <a:ext cx="625467" cy="184127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5400000">
              <a:off x="6384984" y="3419615"/>
              <a:ext cx="512697" cy="1587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H="1">
              <a:off x="4547521" y="4699687"/>
              <a:ext cx="1328569" cy="1489056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6200000" flipV="1">
              <a:off x="6442926" y="5328335"/>
              <a:ext cx="517459" cy="122235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7569214" y="5010088"/>
              <a:ext cx="590543" cy="1098411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627" name="TextBox 23"/>
          <p:cNvSpPr txBox="1">
            <a:spLocks noChangeArrowheads="1"/>
          </p:cNvSpPr>
          <p:nvPr/>
        </p:nvSpPr>
        <p:spPr bwMode="auto">
          <a:xfrm>
            <a:off x="609600" y="2108200"/>
            <a:ext cx="274161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700">
                <a:latin typeface="Calibri" charset="0"/>
              </a:rPr>
              <a:t>No directed cycles</a:t>
            </a:r>
          </a:p>
        </p:txBody>
      </p:sp>
      <p:sp>
        <p:nvSpPr>
          <p:cNvPr id="32" name="Cloud Callout 31"/>
          <p:cNvSpPr/>
          <p:nvPr/>
        </p:nvSpPr>
        <p:spPr>
          <a:xfrm>
            <a:off x="609600" y="3676650"/>
            <a:ext cx="2741613" cy="1970088"/>
          </a:xfrm>
          <a:prstGeom prst="cloudCallout">
            <a:avLst>
              <a:gd name="adj1" fmla="val -12520"/>
              <a:gd name="adj2" fmla="val 432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Precedence relationships are consistent</a:t>
            </a:r>
          </a:p>
        </p:txBody>
      </p:sp>
    </p:spTree>
    <p:extLst>
      <p:ext uri="{BB962C8B-B14F-4D97-AF65-F5344CB8AC3E}">
        <p14:creationId xmlns:p14="http://schemas.microsoft.com/office/powerpoint/2010/main" val="1877013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Topological Sorting of a DAG</a:t>
            </a:r>
          </a:p>
        </p:txBody>
      </p:sp>
      <p:grpSp>
        <p:nvGrpSpPr>
          <p:cNvPr id="27650" name="Group 2"/>
          <p:cNvGrpSpPr>
            <a:grpSpLocks/>
          </p:cNvGrpSpPr>
          <p:nvPr/>
        </p:nvGrpSpPr>
        <p:grpSpPr bwMode="auto">
          <a:xfrm>
            <a:off x="76200" y="2219325"/>
            <a:ext cx="2732088" cy="2749550"/>
            <a:chOff x="3784661" y="1791046"/>
            <a:chExt cx="4902139" cy="4777770"/>
          </a:xfrm>
        </p:grpSpPr>
        <p:pic>
          <p:nvPicPr>
            <p:cNvPr id="27672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9180" y="3676359"/>
              <a:ext cx="968712" cy="1454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73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163" y="2370432"/>
              <a:ext cx="1700674" cy="1121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74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9180" y="1791046"/>
              <a:ext cx="1203663" cy="1372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75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4661" y="3872008"/>
              <a:ext cx="1364457" cy="907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76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2369" y="3429000"/>
              <a:ext cx="1054431" cy="1580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77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934" y="5647409"/>
              <a:ext cx="1613632" cy="921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/>
            <p:cNvCxnSpPr>
              <a:stCxn id="5" idx="3"/>
              <a:endCxn id="6" idx="1"/>
            </p:cNvCxnSpPr>
            <p:nvPr/>
          </p:nvCxnSpPr>
          <p:spPr>
            <a:xfrm flipV="1">
              <a:off x="5590562" y="2477920"/>
              <a:ext cx="447204" cy="452399"/>
            </a:xfrm>
            <a:prstGeom prst="straightConnector1">
              <a:avLst/>
            </a:prstGeom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2"/>
            </p:cNvCxnSpPr>
            <p:nvPr/>
          </p:nvCxnSpPr>
          <p:spPr>
            <a:xfrm rot="5400000">
              <a:off x="4416048" y="3545294"/>
              <a:ext cx="377917" cy="273449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endCxn id="4" idx="1"/>
            </p:cNvCxnSpPr>
            <p:nvPr/>
          </p:nvCxnSpPr>
          <p:spPr>
            <a:xfrm>
              <a:off x="5149057" y="4326134"/>
              <a:ext cx="888708" cy="77239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6" idx="2"/>
            </p:cNvCxnSpPr>
            <p:nvPr/>
          </p:nvCxnSpPr>
          <p:spPr>
            <a:xfrm rot="5400000">
              <a:off x="5540873" y="2770219"/>
              <a:ext cx="708941" cy="1492574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3"/>
            </p:cNvCxnSpPr>
            <p:nvPr/>
          </p:nvCxnSpPr>
          <p:spPr>
            <a:xfrm>
              <a:off x="7242648" y="2477920"/>
              <a:ext cx="917193" cy="951691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0800000" flipV="1">
              <a:off x="7009077" y="4218550"/>
              <a:ext cx="623806" cy="184822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6" idx="2"/>
            </p:cNvCxnSpPr>
            <p:nvPr/>
          </p:nvCxnSpPr>
          <p:spPr>
            <a:xfrm rot="5400000">
              <a:off x="6385087" y="3421337"/>
              <a:ext cx="513086" cy="0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6200000" flipH="1">
              <a:off x="4546916" y="4699899"/>
              <a:ext cx="1329610" cy="1486877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6200000" flipV="1">
              <a:off x="6444950" y="5328305"/>
              <a:ext cx="515844" cy="122481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7570218" y="5010249"/>
              <a:ext cx="589623" cy="1097894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51" name="TextBox 19"/>
          <p:cNvSpPr txBox="1">
            <a:spLocks noChangeArrowheads="1"/>
          </p:cNvSpPr>
          <p:nvPr/>
        </p:nvSpPr>
        <p:spPr bwMode="auto">
          <a:xfrm>
            <a:off x="1441450" y="1770063"/>
            <a:ext cx="47101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Order the vertices so that all edges go </a:t>
            </a:r>
            <a:r>
              <a:rPr lang="ja-JP" altLang="en-US" sz="1800">
                <a:latin typeface="Calibri" charset="0"/>
              </a:rPr>
              <a:t>“</a:t>
            </a:r>
            <a:r>
              <a:rPr lang="en-US" altLang="ja-JP" sz="1800">
                <a:latin typeface="Calibri" charset="0"/>
              </a:rPr>
              <a:t>forward</a:t>
            </a:r>
            <a:r>
              <a:rPr lang="ja-JP" altLang="en-US" sz="1800">
                <a:latin typeface="Calibri" charset="0"/>
              </a:rPr>
              <a:t>”</a:t>
            </a:r>
            <a:endParaRPr lang="en-US" sz="1800">
              <a:latin typeface="Calibri" charset="0"/>
            </a:endParaRP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3421063" y="2808288"/>
            <a:ext cx="5265737" cy="3890962"/>
            <a:chOff x="3421362" y="2808179"/>
            <a:chExt cx="5265438" cy="3890702"/>
          </a:xfrm>
        </p:grpSpPr>
        <p:pic>
          <p:nvPicPr>
            <p:cNvPr id="27666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362" y="2808179"/>
              <a:ext cx="941529" cy="620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67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467945"/>
              <a:ext cx="590496" cy="673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68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1095" y="6119744"/>
              <a:ext cx="385705" cy="57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69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691" y="4148933"/>
              <a:ext cx="870753" cy="579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70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2791" y="5434293"/>
              <a:ext cx="457200" cy="685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71" name="Picture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380" y="4904541"/>
              <a:ext cx="927739" cy="529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4103688" y="2876550"/>
            <a:ext cx="1763712" cy="1273175"/>
            <a:chOff x="4103199" y="2875809"/>
            <a:chExt cx="1764869" cy="1273124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4103199" y="3304417"/>
              <a:ext cx="468619" cy="312725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hape 31"/>
            <p:cNvCxnSpPr/>
            <p:nvPr/>
          </p:nvCxnSpPr>
          <p:spPr>
            <a:xfrm>
              <a:off x="4103199" y="2875809"/>
              <a:ext cx="1764869" cy="1273124"/>
            </a:xfrm>
            <a:prstGeom prst="curvedConnector2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2"/>
          <p:cNvGrpSpPr>
            <a:grpSpLocks/>
          </p:cNvGrpSpPr>
          <p:nvPr/>
        </p:nvGrpSpPr>
        <p:grpSpPr bwMode="auto">
          <a:xfrm>
            <a:off x="4572000" y="4141788"/>
            <a:ext cx="3729038" cy="2360612"/>
            <a:chOff x="4572000" y="4141110"/>
            <a:chExt cx="3729095" cy="2361370"/>
          </a:xfrm>
        </p:grpSpPr>
        <p:cxnSp>
          <p:nvCxnSpPr>
            <p:cNvPr id="35" name="Straight Arrow Connector 34"/>
            <p:cNvCxnSpPr/>
            <p:nvPr/>
          </p:nvCxnSpPr>
          <p:spPr>
            <a:xfrm rot="16200000" flipH="1">
              <a:off x="5149020" y="4154649"/>
              <a:ext cx="296957" cy="269879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hape 38"/>
            <p:cNvCxnSpPr/>
            <p:nvPr/>
          </p:nvCxnSpPr>
          <p:spPr>
            <a:xfrm rot="16200000" flipH="1">
              <a:off x="5405189" y="3603200"/>
              <a:ext cx="1710286" cy="2786106"/>
            </a:xfrm>
            <a:prstGeom prst="curvedConnector2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/>
            <p:cNvCxnSpPr/>
            <p:nvPr/>
          </p:nvCxnSpPr>
          <p:spPr>
            <a:xfrm>
              <a:off x="4572000" y="4141110"/>
              <a:ext cx="3729095" cy="2361370"/>
            </a:xfrm>
            <a:prstGeom prst="curvedConnector3">
              <a:avLst>
                <a:gd name="adj1" fmla="val 11285"/>
              </a:avLst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5"/>
          <p:cNvGrpSpPr>
            <a:grpSpLocks/>
          </p:cNvGrpSpPr>
          <p:nvPr/>
        </p:nvGrpSpPr>
        <p:grpSpPr bwMode="auto">
          <a:xfrm>
            <a:off x="5867400" y="4438650"/>
            <a:ext cx="2819400" cy="1846263"/>
            <a:chOff x="5868069" y="4438459"/>
            <a:chExt cx="2818731" cy="1846910"/>
          </a:xfrm>
        </p:grpSpPr>
        <p:cxnSp>
          <p:nvCxnSpPr>
            <p:cNvPr id="45" name="Shape 44"/>
            <p:cNvCxnSpPr/>
            <p:nvPr/>
          </p:nvCxnSpPr>
          <p:spPr>
            <a:xfrm>
              <a:off x="6302941" y="4438459"/>
              <a:ext cx="2190230" cy="1681752"/>
            </a:xfrm>
            <a:prstGeom prst="curvedConnector2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rot="16200000" flipH="1">
              <a:off x="5961579" y="4633975"/>
              <a:ext cx="441480" cy="628501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7423450" y="5434171"/>
              <a:ext cx="230133" cy="211211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hape 50"/>
            <p:cNvCxnSpPr/>
            <p:nvPr/>
          </p:nvCxnSpPr>
          <p:spPr>
            <a:xfrm>
              <a:off x="7423450" y="5168965"/>
              <a:ext cx="1263350" cy="951246"/>
            </a:xfrm>
            <a:prstGeom prst="curvedConnector3">
              <a:avLst>
                <a:gd name="adj1" fmla="val 96423"/>
              </a:avLst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8110675" y="6120211"/>
              <a:ext cx="190455" cy="165158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6655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4" name="TextBox 2"/>
          <p:cNvSpPr txBox="1">
            <a:spLocks noChangeArrowheads="1"/>
          </p:cNvSpPr>
          <p:nvPr/>
        </p:nvSpPr>
        <p:spPr bwMode="auto">
          <a:xfrm>
            <a:off x="1943100" y="2562225"/>
            <a:ext cx="47434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/>
              <a:t>DAG </a:t>
            </a:r>
            <a:r>
              <a:rPr lang="en-US" sz="3000">
                <a:latin typeface="Wingdings" charset="0"/>
                <a:cs typeface="Wingdings" charset="0"/>
              </a:rPr>
              <a:t></a:t>
            </a:r>
            <a:r>
              <a:rPr lang="en-US" sz="3000"/>
              <a:t> topological sorting</a:t>
            </a: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333375" y="4595813"/>
            <a:ext cx="803311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/>
              <a:t>Iteratively pick a node with no incoming edges</a:t>
            </a:r>
          </a:p>
        </p:txBody>
      </p:sp>
    </p:spTree>
    <p:extLst>
      <p:ext uri="{BB962C8B-B14F-4D97-AF65-F5344CB8AC3E}">
        <p14:creationId xmlns:p14="http://schemas.microsoft.com/office/powerpoint/2010/main" val="553961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Run of TopOrd algorithm</a:t>
            </a:r>
          </a:p>
        </p:txBody>
      </p:sp>
      <p:pic>
        <p:nvPicPr>
          <p:cNvPr id="2255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303588"/>
            <a:ext cx="541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2552700"/>
            <a:ext cx="9477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219325"/>
            <a:ext cx="671512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16300"/>
            <a:ext cx="7604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13" y="3162300"/>
            <a:ext cx="587375" cy="9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4438650"/>
            <a:ext cx="90011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 bwMode="auto">
          <a:xfrm flipV="1">
            <a:off x="1082675" y="2614613"/>
            <a:ext cx="249238" cy="26035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 bwMode="auto">
          <a:xfrm rot="5400000">
            <a:off x="424656" y="3231357"/>
            <a:ext cx="217487" cy="15240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>
            <a:off x="836613" y="3678238"/>
            <a:ext cx="495300" cy="4445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rot="5400000">
            <a:off x="1048544" y="2796382"/>
            <a:ext cx="407987" cy="83185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>
            <a:off x="2003425" y="2614613"/>
            <a:ext cx="511175" cy="547687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rot="10800000" flipV="1">
            <a:off x="1873250" y="3616325"/>
            <a:ext cx="347663" cy="106363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rot="5400000">
            <a:off x="1520825" y="3157538"/>
            <a:ext cx="295275" cy="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rot="16200000" flipH="1">
            <a:off x="488950" y="3906838"/>
            <a:ext cx="765175" cy="828675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rot="16200000" flipV="1">
            <a:off x="1554163" y="4256088"/>
            <a:ext cx="296862" cy="68262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2185988" y="4071938"/>
            <a:ext cx="328612" cy="631825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548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63" y="2808288"/>
            <a:ext cx="941387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9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68688"/>
            <a:ext cx="59055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0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038" y="6119813"/>
            <a:ext cx="3857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1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25" y="4149725"/>
            <a:ext cx="871538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2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38" y="5434013"/>
            <a:ext cx="457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3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4905375"/>
            <a:ext cx="928688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4103688" y="2876550"/>
            <a:ext cx="4583112" cy="3625850"/>
            <a:chOff x="4103688" y="2876550"/>
            <a:chExt cx="4583112" cy="3625850"/>
          </a:xfrm>
        </p:grpSpPr>
        <p:cxnSp>
          <p:nvCxnSpPr>
            <p:cNvPr id="29" name="Straight Arrow Connector 28"/>
            <p:cNvCxnSpPr/>
            <p:nvPr/>
          </p:nvCxnSpPr>
          <p:spPr bwMode="auto">
            <a:xfrm>
              <a:off x="4103688" y="3305175"/>
              <a:ext cx="468312" cy="312738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hape 31"/>
            <p:cNvCxnSpPr/>
            <p:nvPr/>
          </p:nvCxnSpPr>
          <p:spPr bwMode="auto">
            <a:xfrm>
              <a:off x="4103688" y="2876550"/>
              <a:ext cx="1763712" cy="1273175"/>
            </a:xfrm>
            <a:prstGeom prst="curvedConnector2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 bwMode="auto">
            <a:xfrm rot="16200000" flipH="1">
              <a:off x="5149057" y="4155281"/>
              <a:ext cx="296862" cy="269875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hape 38"/>
            <p:cNvCxnSpPr/>
            <p:nvPr/>
          </p:nvCxnSpPr>
          <p:spPr bwMode="auto">
            <a:xfrm rot="16200000" flipH="1">
              <a:off x="5405438" y="3603625"/>
              <a:ext cx="1709737" cy="2786063"/>
            </a:xfrm>
            <a:prstGeom prst="curvedConnector2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/>
            <p:cNvCxnSpPr/>
            <p:nvPr/>
          </p:nvCxnSpPr>
          <p:spPr bwMode="auto">
            <a:xfrm>
              <a:off x="4572000" y="4141788"/>
              <a:ext cx="3729038" cy="2360612"/>
            </a:xfrm>
            <a:prstGeom prst="curvedConnector3">
              <a:avLst>
                <a:gd name="adj1" fmla="val 11285"/>
              </a:avLst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hape 44"/>
            <p:cNvCxnSpPr/>
            <p:nvPr/>
          </p:nvCxnSpPr>
          <p:spPr bwMode="auto">
            <a:xfrm>
              <a:off x="6302375" y="4438650"/>
              <a:ext cx="2190750" cy="1681163"/>
            </a:xfrm>
            <a:prstGeom prst="curvedConnector2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 bwMode="auto">
            <a:xfrm rot="16200000" flipH="1">
              <a:off x="5961062" y="4633913"/>
              <a:ext cx="441325" cy="628650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7423150" y="5434013"/>
              <a:ext cx="230188" cy="211137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hape 50"/>
            <p:cNvCxnSpPr/>
            <p:nvPr/>
          </p:nvCxnSpPr>
          <p:spPr bwMode="auto">
            <a:xfrm>
              <a:off x="7423150" y="5168900"/>
              <a:ext cx="1263650" cy="950913"/>
            </a:xfrm>
            <a:prstGeom prst="curvedConnector3">
              <a:avLst>
                <a:gd name="adj1" fmla="val 96423"/>
              </a:avLst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8110538" y="6119813"/>
              <a:ext cx="190500" cy="165100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4109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2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2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000" fill="hold"/>
                                        <p:tgtEl>
                                          <p:spTgt spid="2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000" fill="hold"/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3" descr="Picture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63" y="990600"/>
            <a:ext cx="5889625" cy="563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And this one?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57200" y="1603375"/>
            <a:ext cx="2701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Math articles on Wikipedia</a:t>
            </a:r>
          </a:p>
        </p:txBody>
      </p:sp>
    </p:spTree>
    <p:extLst>
      <p:ext uri="{BB962C8B-B14F-4D97-AF65-F5344CB8AC3E}">
        <p14:creationId xmlns:p14="http://schemas.microsoft.com/office/powerpoint/2010/main" val="173145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And this one?</a:t>
            </a:r>
          </a:p>
        </p:txBody>
      </p:sp>
      <p:pic>
        <p:nvPicPr>
          <p:cNvPr id="1945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14500"/>
            <a:ext cx="762000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857750"/>
            <a:ext cx="1849438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385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Paths</a:t>
            </a:r>
          </a:p>
        </p:txBody>
      </p:sp>
      <p:grpSp>
        <p:nvGrpSpPr>
          <p:cNvPr id="21506" name="Group 25"/>
          <p:cNvGrpSpPr>
            <a:grpSpLocks/>
          </p:cNvGrpSpPr>
          <p:nvPr/>
        </p:nvGrpSpPr>
        <p:grpSpPr bwMode="auto">
          <a:xfrm>
            <a:off x="1838325" y="1417638"/>
            <a:ext cx="5180013" cy="3406775"/>
            <a:chOff x="335996" y="1955800"/>
            <a:chExt cx="7628492" cy="4759325"/>
          </a:xfrm>
        </p:grpSpPr>
        <p:pic>
          <p:nvPicPr>
            <p:cNvPr id="21523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288" y="1965325"/>
              <a:ext cx="1143000" cy="147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24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3850" y="4110038"/>
              <a:ext cx="1074738" cy="147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25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838" y="5362575"/>
              <a:ext cx="1354137" cy="1352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26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913" y="3898900"/>
              <a:ext cx="1171575" cy="1463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27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838" y="3898900"/>
              <a:ext cx="1230312" cy="1004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rot="16200000" flipH="1">
              <a:off x="3586507" y="3324307"/>
              <a:ext cx="463514" cy="684997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5359786" y="3465748"/>
              <a:ext cx="463514" cy="402115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669197" y="4399778"/>
              <a:ext cx="1491565" cy="445770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6200000" flipV="1">
              <a:off x="4576478" y="5102356"/>
              <a:ext cx="459078" cy="60785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0800000">
              <a:off x="5390485" y="4399778"/>
              <a:ext cx="1402726" cy="230648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533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838" y="3594100"/>
              <a:ext cx="1230312" cy="157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850" y="1955800"/>
              <a:ext cx="1219200" cy="147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5" name="Picture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996" y="2428875"/>
              <a:ext cx="1257854" cy="147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7" name="Straight Connector 26"/>
            <p:cNvCxnSpPr/>
            <p:nvPr/>
          </p:nvCxnSpPr>
          <p:spPr>
            <a:xfrm rot="10800000">
              <a:off x="964886" y="3898563"/>
              <a:ext cx="628888" cy="946985"/>
            </a:xfrm>
            <a:prstGeom prst="line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955029" y="2692098"/>
              <a:ext cx="1267129" cy="8871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07" name="TextBox 27"/>
          <p:cNvSpPr txBox="1">
            <a:spLocks noChangeArrowheads="1"/>
          </p:cNvSpPr>
          <p:nvPr/>
        </p:nvSpPr>
        <p:spPr bwMode="auto">
          <a:xfrm>
            <a:off x="2436813" y="5026025"/>
            <a:ext cx="4160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Sequence of  vertices connected by edges</a:t>
            </a:r>
          </a:p>
        </p:txBody>
      </p: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2265363" y="5637213"/>
            <a:ext cx="4313237" cy="822325"/>
            <a:chOff x="2266088" y="5637209"/>
            <a:chExt cx="4312966" cy="822442"/>
          </a:xfrm>
        </p:grpSpPr>
        <p:pic>
          <p:nvPicPr>
            <p:cNvPr id="21516" name="Picture 3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088" y="5637209"/>
              <a:ext cx="703738" cy="822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7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0637" y="5637209"/>
              <a:ext cx="601289" cy="822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8" name="Picture 3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032" y="5637209"/>
              <a:ext cx="643831" cy="822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9" name="Picture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0743" y="5637209"/>
              <a:ext cx="658311" cy="822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0" name="TextBox 35"/>
            <p:cNvSpPr txBox="1">
              <a:spLocks noChangeArrowheads="1"/>
            </p:cNvSpPr>
            <p:nvPr/>
          </p:nvSpPr>
          <p:spPr bwMode="auto">
            <a:xfrm>
              <a:off x="3110466" y="6059541"/>
              <a:ext cx="24866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b="1">
                  <a:latin typeface="Calibri" charset="0"/>
                </a:rPr>
                <a:t>,</a:t>
              </a:r>
            </a:p>
          </p:txBody>
        </p:sp>
        <p:sp>
          <p:nvSpPr>
            <p:cNvPr id="21521" name="TextBox 36"/>
            <p:cNvSpPr txBox="1">
              <a:spLocks noChangeArrowheads="1"/>
            </p:cNvSpPr>
            <p:nvPr/>
          </p:nvSpPr>
          <p:spPr bwMode="auto">
            <a:xfrm>
              <a:off x="4404249" y="6059541"/>
              <a:ext cx="24866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b="1">
                  <a:latin typeface="Calibri" charset="0"/>
                </a:rPr>
                <a:t>,</a:t>
              </a:r>
            </a:p>
          </p:txBody>
        </p:sp>
        <p:sp>
          <p:nvSpPr>
            <p:cNvPr id="21522" name="TextBox 37"/>
            <p:cNvSpPr txBox="1">
              <a:spLocks noChangeArrowheads="1"/>
            </p:cNvSpPr>
            <p:nvPr/>
          </p:nvSpPr>
          <p:spPr bwMode="auto">
            <a:xfrm>
              <a:off x="5543723" y="6059541"/>
              <a:ext cx="24866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b="1">
                  <a:latin typeface="Calibri" charset="0"/>
                </a:rPr>
                <a:t>,</a:t>
              </a:r>
            </a:p>
          </p:txBody>
        </p:sp>
      </p:grpSp>
      <p:sp>
        <p:nvSpPr>
          <p:cNvPr id="40" name="Rounded Rectangular Callout 39"/>
          <p:cNvSpPr/>
          <p:nvPr/>
        </p:nvSpPr>
        <p:spPr>
          <a:xfrm>
            <a:off x="7353300" y="5395913"/>
            <a:ext cx="1547813" cy="857250"/>
          </a:xfrm>
          <a:prstGeom prst="wedgeRoundRectCallout">
            <a:avLst>
              <a:gd name="adj1" fmla="val -93768"/>
              <a:gd name="adj2" fmla="val 2705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Path length </a:t>
            </a:r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263525" y="4011613"/>
            <a:ext cx="1762125" cy="2047875"/>
            <a:chOff x="263468" y="4011923"/>
            <a:chExt cx="1762680" cy="2047618"/>
          </a:xfrm>
        </p:grpSpPr>
        <p:grpSp>
          <p:nvGrpSpPr>
            <p:cNvPr id="21511" name="Group 48"/>
            <p:cNvGrpSpPr>
              <a:grpSpLocks/>
            </p:cNvGrpSpPr>
            <p:nvPr/>
          </p:nvGrpSpPr>
          <p:grpSpPr bwMode="auto">
            <a:xfrm>
              <a:off x="263468" y="4011923"/>
              <a:ext cx="1762680" cy="833553"/>
              <a:chOff x="263468" y="4011923"/>
              <a:chExt cx="1762680" cy="833553"/>
            </a:xfrm>
          </p:grpSpPr>
          <p:pic>
            <p:nvPicPr>
              <p:cNvPr id="21513" name="Picture 41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68" y="4011923"/>
                <a:ext cx="703738" cy="822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514" name="Picture 4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7837" y="4023034"/>
                <a:ext cx="658311" cy="822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515" name="TextBox 45"/>
              <p:cNvSpPr txBox="1">
                <a:spLocks noChangeArrowheads="1"/>
              </p:cNvSpPr>
              <p:nvPr/>
            </p:nvSpPr>
            <p:spPr bwMode="auto">
              <a:xfrm>
                <a:off x="967206" y="4434255"/>
                <a:ext cx="24866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Calibri" charset="0"/>
                  </a:rPr>
                  <a:t>,</a:t>
                </a:r>
              </a:p>
            </p:txBody>
          </p:sp>
        </p:grpSp>
        <p:sp>
          <p:nvSpPr>
            <p:cNvPr id="50" name="Rounded Rectangular Callout 49"/>
            <p:cNvSpPr/>
            <p:nvPr/>
          </p:nvSpPr>
          <p:spPr>
            <a:xfrm>
              <a:off x="457204" y="5396049"/>
              <a:ext cx="1381560" cy="663492"/>
            </a:xfrm>
            <a:prstGeom prst="wedgeRoundRectCallout">
              <a:avLst>
                <a:gd name="adj1" fmla="val -5908"/>
                <a:gd name="adj2" fmla="val -143430"/>
                <a:gd name="adj3" fmla="val 166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Connected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3822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Connectivity</a:t>
            </a:r>
          </a:p>
        </p:txBody>
      </p:sp>
      <p:sp>
        <p:nvSpPr>
          <p:cNvPr id="22530" name="TextBox 2"/>
          <p:cNvSpPr txBox="1">
            <a:spLocks noChangeArrowheads="1"/>
          </p:cNvSpPr>
          <p:nvPr/>
        </p:nvSpPr>
        <p:spPr bwMode="auto">
          <a:xfrm>
            <a:off x="596900" y="2008188"/>
            <a:ext cx="7913688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500">
                <a:solidFill>
                  <a:srgbClr val="3366FF"/>
                </a:solidFill>
              </a:rPr>
              <a:t>u</a:t>
            </a:r>
            <a:r>
              <a:rPr lang="en-US" sz="2500"/>
              <a:t> and </a:t>
            </a:r>
            <a:r>
              <a:rPr lang="en-US" sz="2500">
                <a:solidFill>
                  <a:srgbClr val="3366FF"/>
                </a:solidFill>
              </a:rPr>
              <a:t>w</a:t>
            </a:r>
            <a:r>
              <a:rPr lang="en-US" sz="2500"/>
              <a:t> are connected iff there is a path between them</a:t>
            </a:r>
          </a:p>
        </p:txBody>
      </p:sp>
      <p:sp>
        <p:nvSpPr>
          <p:cNvPr id="22531" name="TextBox 3"/>
          <p:cNvSpPr txBox="1">
            <a:spLocks noChangeArrowheads="1"/>
          </p:cNvSpPr>
          <p:nvPr/>
        </p:nvSpPr>
        <p:spPr bwMode="auto">
          <a:xfrm>
            <a:off x="531813" y="3897313"/>
            <a:ext cx="871696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/>
              <a:t>A </a:t>
            </a:r>
            <a:r>
              <a:rPr lang="en-US" sz="2500"/>
              <a:t>graph is connected iff all pairs of vertices are connected</a:t>
            </a:r>
          </a:p>
        </p:txBody>
      </p:sp>
    </p:spTree>
    <p:extLst>
      <p:ext uri="{BB962C8B-B14F-4D97-AF65-F5344CB8AC3E}">
        <p14:creationId xmlns:p14="http://schemas.microsoft.com/office/powerpoint/2010/main" val="2563384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1558</Words>
  <Application>Microsoft Macintosh PowerPoint</Application>
  <PresentationFormat>On-screen Show (4:3)</PresentationFormat>
  <Paragraphs>341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Graphs</vt:lpstr>
      <vt:lpstr>Graphs</vt:lpstr>
      <vt:lpstr>Graphs</vt:lpstr>
      <vt:lpstr>Graphs are omnipresent</vt:lpstr>
      <vt:lpstr>What does this graph represent?</vt:lpstr>
      <vt:lpstr>And this one?</vt:lpstr>
      <vt:lpstr>And this one?</vt:lpstr>
      <vt:lpstr>Paths</vt:lpstr>
      <vt:lpstr>Connectivity</vt:lpstr>
      <vt:lpstr>Connected Graphs</vt:lpstr>
      <vt:lpstr>Cycles</vt:lpstr>
      <vt:lpstr>Tree</vt:lpstr>
      <vt:lpstr>Rooted Tree</vt:lpstr>
      <vt:lpstr>A rooted tree</vt:lpstr>
      <vt:lpstr>Prove n vertex tree has n-1 edges</vt:lpstr>
      <vt:lpstr>Prove n vertex tree has n-1 edges</vt:lpstr>
      <vt:lpstr>Directed graphs</vt:lpstr>
      <vt:lpstr>Checking for a path by inspection</vt:lpstr>
      <vt:lpstr>What about large graphs?</vt:lpstr>
      <vt:lpstr>Brute-force algorithm?</vt:lpstr>
      <vt:lpstr>Algorithm motivation</vt:lpstr>
      <vt:lpstr>Distance between u and v</vt:lpstr>
      <vt:lpstr>Breadth First Search (BFS)</vt:lpstr>
      <vt:lpstr>Exercise</vt:lpstr>
      <vt:lpstr>BFS Tree</vt:lpstr>
      <vt:lpstr>Connected Component</vt:lpstr>
      <vt:lpstr>Algo to compute the connected component of s?</vt:lpstr>
      <vt:lpstr>Computing Connected Component</vt:lpstr>
      <vt:lpstr>Prove:  Explore(s) = ConnectedComp(s)</vt:lpstr>
      <vt:lpstr>BFS</vt:lpstr>
      <vt:lpstr>Depth First Search (DFS)</vt:lpstr>
      <vt:lpstr>DFS(u)</vt:lpstr>
      <vt:lpstr>Why is DFS a special case of Explore?</vt:lpstr>
      <vt:lpstr>A DFS run</vt:lpstr>
      <vt:lpstr>Connected components are disjoint</vt:lpstr>
      <vt:lpstr>PowerPoint Presentation</vt:lpstr>
      <vt:lpstr>Stacks and Queues</vt:lpstr>
      <vt:lpstr>But first…</vt:lpstr>
      <vt:lpstr>Graph representations</vt:lpstr>
      <vt:lpstr>2 # edges = sum of # neighbors</vt:lpstr>
      <vt:lpstr>Breadth First Search (BFS)</vt:lpstr>
      <vt:lpstr>An illustration</vt:lpstr>
      <vt:lpstr>Implementing DFS in O(m+n) time</vt:lpstr>
      <vt:lpstr>A DFS run using an explicit stack</vt:lpstr>
      <vt:lpstr>O(m+n) BFS Implementation</vt:lpstr>
      <vt:lpstr>All the layers as one</vt:lpstr>
      <vt:lpstr> Queue O(m+n) implementation</vt:lpstr>
      <vt:lpstr>Implementing DFS in O(m+n) time</vt:lpstr>
      <vt:lpstr> DFS stack implementation</vt:lpstr>
      <vt:lpstr>Finding cycles in O(n+m)</vt:lpstr>
      <vt:lpstr>Directed graphs</vt:lpstr>
      <vt:lpstr>Directed graphs</vt:lpstr>
      <vt:lpstr>Directed Acyclic Graph (DAG)</vt:lpstr>
      <vt:lpstr>Topological Sorting of a DAG</vt:lpstr>
      <vt:lpstr>PowerPoint Presentation</vt:lpstr>
      <vt:lpstr>Run of TopOrd algorithm</vt:lpstr>
    </vt:vector>
  </TitlesOfParts>
  <Company>University at Buffalo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Jesse Hartloff</dc:creator>
  <cp:lastModifiedBy>Jesse Hartloff</cp:lastModifiedBy>
  <cp:revision>9</cp:revision>
  <dcterms:created xsi:type="dcterms:W3CDTF">2018-05-29T14:01:07Z</dcterms:created>
  <dcterms:modified xsi:type="dcterms:W3CDTF">2018-06-07T15:31:42Z</dcterms:modified>
</cp:coreProperties>
</file>